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9" r:id="rId4"/>
    <p:sldId id="267" r:id="rId5"/>
    <p:sldId id="263" r:id="rId6"/>
    <p:sldId id="268" r:id="rId7"/>
    <p:sldId id="261" r:id="rId8"/>
    <p:sldId id="262" r:id="rId9"/>
    <p:sldId id="269" r:id="rId10"/>
    <p:sldId id="257" r:id="rId11"/>
    <p:sldId id="258" r:id="rId12"/>
    <p:sldId id="270" r:id="rId13"/>
    <p:sldId id="272" r:id="rId14"/>
    <p:sldId id="277" r:id="rId15"/>
    <p:sldId id="275" r:id="rId16"/>
    <p:sldId id="278" r:id="rId17"/>
    <p:sldId id="273" r:id="rId18"/>
    <p:sldId id="274" r:id="rId19"/>
    <p:sldId id="279" r:id="rId20"/>
    <p:sldId id="280" r:id="rId21"/>
    <p:sldId id="271" r:id="rId22"/>
    <p:sldId id="283" r:id="rId23"/>
    <p:sldId id="282" r:id="rId24"/>
    <p:sldId id="281" r:id="rId25"/>
    <p:sldId id="284" r:id="rId26"/>
    <p:sldId id="286" r:id="rId27"/>
    <p:sldId id="285"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22/12/2012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22/12/2012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cosasdecadizcositasmias.blogspot.com/2009/11/los-adoradores-del-sol.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1.bp.blogspot.com/_bJnGF_WmPSU/SY7aVUhfDFI/AAAAAAAAD4U/nFqNyaeB50I/s1600-h/breach.jpg" TargetMode="Externa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codiradio.com/web/wp-content/uploads/2012/04/img-microchi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08920"/>
            <a:ext cx="3816424" cy="3096344"/>
          </a:xfrm>
          <a:prstGeom prst="rect">
            <a:avLst/>
          </a:prstGeom>
          <a:noFill/>
          <a:extLst>
            <a:ext uri="{909E8E84-426E-40DD-AFC4-6F175D3DCCD1}">
              <a14:hiddenFill xmlns:a14="http://schemas.microsoft.com/office/drawing/2010/main">
                <a:solidFill>
                  <a:srgbClr val="FFFFFF"/>
                </a:solidFill>
              </a14:hiddenFill>
            </a:ext>
          </a:extLst>
        </p:spPr>
      </p:pic>
      <p:sp>
        <p:nvSpPr>
          <p:cNvPr id="3" name="2 Elipse"/>
          <p:cNvSpPr/>
          <p:nvPr/>
        </p:nvSpPr>
        <p:spPr>
          <a:xfrm>
            <a:off x="-31846" y="476672"/>
            <a:ext cx="9144000" cy="172819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dirty="0">
                <a:solidFill>
                  <a:srgbClr val="002060"/>
                </a:solidFill>
                <a:latin typeface="Algerian" pitchFamily="82" charset="0"/>
              </a:rPr>
              <a:t>MICROCHIP EN LA PROFECÍA DE APOC.13:15,16</a:t>
            </a:r>
          </a:p>
        </p:txBody>
      </p:sp>
      <p:pic>
        <p:nvPicPr>
          <p:cNvPr id="4" name="Picture 2" descr="http://t2.gstatic.com/images?q=tbn:ANd9GcQhuNyWK5gtZ42kkdTEcPXFHCNDKbwZA4qGzYR5m_FkZyIN4mu2M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708920"/>
            <a:ext cx="3456384"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194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rgbClr val="FFC000"/>
          </a:solidFill>
        </p:spPr>
        <p:txBody>
          <a:bodyPr>
            <a:normAutofit/>
          </a:bodyPr>
          <a:lstStyle/>
          <a:p>
            <a:pPr marL="0" indent="0">
              <a:buNone/>
            </a:pPr>
            <a:endParaRPr lang="es-CO" dirty="0"/>
          </a:p>
          <a:p>
            <a:pPr marL="0" indent="0" algn="ctr">
              <a:buNone/>
            </a:pPr>
            <a:r>
              <a:rPr lang="es-CO" sz="4400" dirty="0" smtClean="0"/>
              <a:t>¡</a:t>
            </a:r>
            <a:r>
              <a:rPr lang="es-CO" sz="4400" dirty="0"/>
              <a:t>A PARTIR DE MARZO/ABRIL DEL 2013 </a:t>
            </a:r>
            <a:endParaRPr lang="es-CO" sz="4400" dirty="0" smtClean="0"/>
          </a:p>
          <a:p>
            <a:pPr marL="0" indent="0" algn="ctr">
              <a:buNone/>
            </a:pPr>
            <a:r>
              <a:rPr lang="es-CO" sz="4400" dirty="0" smtClean="0"/>
              <a:t>TODO </a:t>
            </a:r>
            <a:r>
              <a:rPr lang="es-CO" sz="4400" dirty="0"/>
              <a:t>ESTADOS UNIDOS POR LEY DEBERA IMPLANTARSE EL MICROCHIP</a:t>
            </a:r>
            <a:r>
              <a:rPr lang="es-CO" sz="4400" dirty="0" smtClean="0"/>
              <a:t>!</a:t>
            </a:r>
            <a:r>
              <a:rPr lang="es-CO" sz="4400" dirty="0"/>
              <a:t/>
            </a:r>
            <a:br>
              <a:rPr lang="es-CO" sz="4400" dirty="0"/>
            </a:br>
            <a:endParaRPr lang="es-CO" sz="4400" dirty="0"/>
          </a:p>
          <a:p>
            <a:endParaRPr lang="es-CO" dirty="0"/>
          </a:p>
        </p:txBody>
      </p:sp>
    </p:spTree>
    <p:extLst>
      <p:ext uri="{BB962C8B-B14F-4D97-AF65-F5344CB8AC3E}">
        <p14:creationId xmlns:p14="http://schemas.microsoft.com/office/powerpoint/2010/main" val="14735602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Autofit/>
          </a:bodyPr>
          <a:lstStyle/>
          <a:p>
            <a:pPr marL="0" indent="0" algn="ctr">
              <a:buNone/>
            </a:pPr>
            <a:r>
              <a:rPr lang="es-CO" sz="4400" i="1" dirty="0" smtClean="0">
                <a:latin typeface="Agency FB" pitchFamily="34" charset="0"/>
              </a:rPr>
              <a:t>Según estas evidencias, el microchip sería el instrumento utilizado por Estados Unidos para dar cumplimiento a </a:t>
            </a:r>
            <a:r>
              <a:rPr lang="es-CO" sz="4400" i="1" dirty="0">
                <a:latin typeface="Agency FB" pitchFamily="34" charset="0"/>
              </a:rPr>
              <a:t>l</a:t>
            </a:r>
            <a:r>
              <a:rPr lang="es-CO" sz="4400" i="1" dirty="0" smtClean="0">
                <a:latin typeface="Agency FB" pitchFamily="34" charset="0"/>
              </a:rPr>
              <a:t>a profecía de Apocalipsis 13:15-17, para implantar la marca de la bestia en todo el mundo, que finalmente hará que «</a:t>
            </a:r>
            <a:r>
              <a:rPr lang="es-CO" sz="4400" i="1" u="sng" dirty="0" smtClean="0">
                <a:latin typeface="Agency FB" pitchFamily="34" charset="0"/>
              </a:rPr>
              <a:t>ninguno pueda comprar ni vender, </a:t>
            </a:r>
            <a:r>
              <a:rPr lang="es-CO" sz="4400" i="1" u="sng" dirty="0">
                <a:latin typeface="Agency FB" pitchFamily="34" charset="0"/>
              </a:rPr>
              <a:t>s</a:t>
            </a:r>
            <a:r>
              <a:rPr lang="es-CO" sz="4400" i="1" u="sng" dirty="0" smtClean="0">
                <a:latin typeface="Agency FB" pitchFamily="34" charset="0"/>
              </a:rPr>
              <a:t>ino el que tenga la marca o el nombre de la bestia, o el número de su nombre, en la frente o en la mano derecha</a:t>
            </a:r>
            <a:r>
              <a:rPr lang="es-CO" sz="4400" i="1" dirty="0" smtClean="0">
                <a:latin typeface="Agency FB" pitchFamily="34" charset="0"/>
              </a:rPr>
              <a:t>».  </a:t>
            </a:r>
            <a:endParaRPr lang="es-CO" sz="4400" i="1" dirty="0">
              <a:latin typeface="Agency FB" pitchFamily="34" charset="0"/>
            </a:endParaRPr>
          </a:p>
        </p:txBody>
      </p:sp>
    </p:spTree>
    <p:extLst>
      <p:ext uri="{BB962C8B-B14F-4D97-AF65-F5344CB8AC3E}">
        <p14:creationId xmlns:p14="http://schemas.microsoft.com/office/powerpoint/2010/main" val="25346703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274638"/>
            <a:ext cx="8640960" cy="1143000"/>
          </a:xfrm>
        </p:spPr>
        <p:txBody>
          <a:bodyPr>
            <a:normAutofit fontScale="90000"/>
          </a:bodyPr>
          <a:lstStyle/>
          <a:p>
            <a:r>
              <a:rPr lang="es-CO" b="1" i="1" dirty="0" smtClean="0">
                <a:solidFill>
                  <a:srgbClr val="FF0000"/>
                </a:solidFill>
                <a:latin typeface="Agency FB" pitchFamily="34" charset="0"/>
              </a:rPr>
              <a:t>Jeringa con la que será implantado el microchip</a:t>
            </a:r>
            <a:endParaRPr lang="es-CO" b="1" i="1" dirty="0">
              <a:solidFill>
                <a:srgbClr val="FF0000"/>
              </a:solidFill>
              <a:latin typeface="Agency FB" pitchFamily="34" charset="0"/>
            </a:endParaRPr>
          </a:p>
        </p:txBody>
      </p:sp>
      <p:pic>
        <p:nvPicPr>
          <p:cNvPr id="2050" name="Picture 2" descr="http://t1.gstatic.com/images?q=tbn:ANd9GcQ5auq5N3IBJC6uuYVhLYlqj1wWjTsHtAEP5hZ96S9uxYyICFKW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916832"/>
            <a:ext cx="4176464" cy="43924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1.gstatic.com/images?q=tbn:ANd9GcSybv7w_qhP1FzIzC7rL4PXKnAavgjZOs33LZUTfj4w8fIL3G8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916833"/>
            <a:ext cx="4032448"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31397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85000" lnSpcReduction="20000"/>
          </a:bodyPr>
          <a:lstStyle/>
          <a:p>
            <a:pPr marL="0" indent="0" algn="ctr">
              <a:buNone/>
            </a:pPr>
            <a:r>
              <a:rPr lang="es-CO" b="1" i="1" dirty="0">
                <a:solidFill>
                  <a:srgbClr val="FF0000"/>
                </a:solidFill>
              </a:rPr>
              <a:t>Estados Unidos</a:t>
            </a:r>
            <a:r>
              <a:rPr lang="es-CO" b="1" i="1" dirty="0" smtClean="0">
                <a:solidFill>
                  <a:srgbClr val="FF0000"/>
                </a:solidFill>
              </a:rPr>
              <a:t>, la</a:t>
            </a:r>
            <a:r>
              <a:rPr lang="es-CO" b="1" i="1" dirty="0">
                <a:solidFill>
                  <a:srgbClr val="FF0000"/>
                </a:solidFill>
              </a:rPr>
              <a:t> primera nación en el mundo en requerir que cada uno de sus ciudadanos tengan implantados en ellos un microchip de identificación por radiofrecuencia (RFID</a:t>
            </a:r>
            <a:r>
              <a:rPr lang="es-CO" b="1" i="1" dirty="0" smtClean="0">
                <a:solidFill>
                  <a:srgbClr val="FF0000"/>
                </a:solidFill>
              </a:rPr>
              <a:t>)</a:t>
            </a:r>
            <a:r>
              <a:rPr lang="es-CO" i="1" dirty="0" smtClean="0">
                <a:solidFill>
                  <a:srgbClr val="FF0000"/>
                </a:solidFill>
              </a:rPr>
              <a:t>.</a:t>
            </a:r>
          </a:p>
          <a:p>
            <a:pPr marL="0" indent="0" algn="ctr">
              <a:buNone/>
            </a:pPr>
            <a:r>
              <a:rPr lang="es-CO" dirty="0"/>
              <a:t>Ley de Cobertura </a:t>
            </a:r>
            <a:r>
              <a:rPr lang="es-CO" u="sng" dirty="0"/>
              <a:t>Universal</a:t>
            </a:r>
            <a:r>
              <a:rPr lang="es-CO" dirty="0"/>
              <a:t> de Salud y el microchip</a:t>
            </a:r>
            <a:br>
              <a:rPr lang="es-CO" dirty="0"/>
            </a:br>
            <a:r>
              <a:rPr lang="es-CO" dirty="0"/>
              <a:t>El debate y la especulación rodearon a esta ley de la Reforma Sanitaria o Reforma de Salud, </a:t>
            </a:r>
            <a:r>
              <a:rPr lang="es-CO" i="1" u="sng" dirty="0"/>
              <a:t>pero finalmente se ha aprobado</a:t>
            </a:r>
            <a:r>
              <a:rPr lang="es-CO" dirty="0"/>
              <a:t>. Las implicaciones y las consecuencias de esta ley son alarmantes.</a:t>
            </a:r>
            <a:br>
              <a:rPr lang="es-CO" dirty="0"/>
            </a:br>
            <a:endParaRPr lang="es-CO" dirty="0" smtClean="0"/>
          </a:p>
          <a:p>
            <a:pPr marL="0" indent="0" algn="ctr">
              <a:buNone/>
            </a:pPr>
            <a:r>
              <a:rPr lang="es-CO" dirty="0" smtClean="0"/>
              <a:t>Contribuirá </a:t>
            </a:r>
            <a:r>
              <a:rPr lang="es-CO" dirty="0"/>
              <a:t>en gran manera a la caída del dólar y de los EEUU tal como lo conocemos y esto es sólo un aspecto. Uno de los más alarmantes aspectos de esta ley son los "</a:t>
            </a:r>
            <a:r>
              <a:rPr lang="es-CO" u="sng" dirty="0"/>
              <a:t>Paneles de </a:t>
            </a:r>
            <a:r>
              <a:rPr lang="es-CO" u="sng" dirty="0" smtClean="0"/>
              <a:t>Vida</a:t>
            </a:r>
            <a:r>
              <a:rPr lang="es-CO" dirty="0" smtClean="0"/>
              <a:t>«(</a:t>
            </a:r>
            <a:r>
              <a:rPr lang="es-CO" b="1" i="1" dirty="0" smtClean="0">
                <a:latin typeface="Agency FB" pitchFamily="34" charset="0"/>
              </a:rPr>
              <a:t>PARA EL QUE SE LO APLIQUE</a:t>
            </a:r>
            <a:r>
              <a:rPr lang="es-CO" dirty="0" smtClean="0"/>
              <a:t>) </a:t>
            </a:r>
            <a:r>
              <a:rPr lang="es-CO" dirty="0"/>
              <a:t>o "</a:t>
            </a:r>
            <a:r>
              <a:rPr lang="es-CO" u="sng" dirty="0"/>
              <a:t>Paneles de la </a:t>
            </a:r>
            <a:r>
              <a:rPr lang="es-CO" u="sng" dirty="0" smtClean="0"/>
              <a:t>muerte</a:t>
            </a:r>
            <a:r>
              <a:rPr lang="es-CO" dirty="0" smtClean="0"/>
              <a:t>«(</a:t>
            </a:r>
            <a:r>
              <a:rPr lang="es-CO" b="1" dirty="0" smtClean="0">
                <a:latin typeface="Agency FB" pitchFamily="34" charset="0"/>
              </a:rPr>
              <a:t>PARA EL QUE NO SE LO DEJE APLICAR</a:t>
            </a:r>
            <a:r>
              <a:rPr lang="es-CO" dirty="0" smtClean="0"/>
              <a:t>) </a:t>
            </a:r>
            <a:r>
              <a:rPr lang="es-CO" dirty="0"/>
              <a:t>que se convertirán en un estándar. </a:t>
            </a:r>
            <a:endParaRPr lang="es-CO" u="sng" dirty="0"/>
          </a:p>
        </p:txBody>
      </p:sp>
    </p:spTree>
    <p:extLst>
      <p:ext uri="{BB962C8B-B14F-4D97-AF65-F5344CB8AC3E}">
        <p14:creationId xmlns:p14="http://schemas.microsoft.com/office/powerpoint/2010/main" val="90396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endParaRPr lang="es-CO" dirty="0" smtClean="0"/>
          </a:p>
          <a:p>
            <a:pPr marL="0" indent="0" algn="ctr">
              <a:buNone/>
            </a:pPr>
            <a:r>
              <a:rPr lang="es-CO" dirty="0" smtClean="0"/>
              <a:t>El </a:t>
            </a:r>
            <a:r>
              <a:rPr lang="es-CO" dirty="0"/>
              <a:t>objetivo </a:t>
            </a:r>
            <a:r>
              <a:rPr lang="es-CO" dirty="0" smtClean="0"/>
              <a:t>(</a:t>
            </a:r>
            <a:r>
              <a:rPr lang="es-CO" u="sng" dirty="0" smtClean="0"/>
              <a:t>INICIAL</a:t>
            </a:r>
            <a:r>
              <a:rPr lang="es-CO" dirty="0" smtClean="0"/>
              <a:t>) del </a:t>
            </a:r>
            <a:r>
              <a:rPr lang="es-CO" dirty="0"/>
              <a:t>dispositivo de clase II es recoger datos en los pacientes médicos, tales como "datos de las órdenes médicas, los datos de la consulta de los pacientes, los archivos de análisis estandarizados que permitan la estadística y análisis de los datos procedentes de diferentes entornos de datos, registros de salud electrónicos, y </a:t>
            </a:r>
            <a:r>
              <a:rPr lang="es-CO" u="sng" dirty="0"/>
              <a:t>cualquier otra información que considerada apropiada por el Ministerio.</a:t>
            </a:r>
          </a:p>
          <a:p>
            <a:endParaRPr lang="es-CO" dirty="0"/>
          </a:p>
        </p:txBody>
      </p:sp>
    </p:spTree>
    <p:extLst>
      <p:ext uri="{BB962C8B-B14F-4D97-AF65-F5344CB8AC3E}">
        <p14:creationId xmlns:p14="http://schemas.microsoft.com/office/powerpoint/2010/main" val="17638128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algn="ctr" fontAlgn="base"/>
            <a:r>
              <a:rPr lang="es-CO" u="sng" dirty="0"/>
              <a:t>Los implantes de microchips en humanos, instrumento de la élite mundial dictatorial para el dominio total de la población, son ya toda una realidad</a:t>
            </a:r>
            <a:r>
              <a:rPr lang="es-CO" dirty="0"/>
              <a:t>.</a:t>
            </a:r>
          </a:p>
          <a:p>
            <a:pPr algn="ctr" fontAlgn="base"/>
            <a:r>
              <a:rPr lang="es-CO" dirty="0"/>
              <a:t>Inicialmente de carácter </a:t>
            </a:r>
            <a:r>
              <a:rPr lang="es-CO" u="sng" dirty="0"/>
              <a:t>voluntario</a:t>
            </a:r>
            <a:r>
              <a:rPr lang="es-CO" dirty="0"/>
              <a:t>, la implantación acabará convirtiéndose con el tiempo, la desinformación y manipulación, en algo </a:t>
            </a:r>
            <a:r>
              <a:rPr lang="es-CO" u="sng" dirty="0"/>
              <a:t>obligatorio</a:t>
            </a:r>
            <a:r>
              <a:rPr lang="es-CO" dirty="0"/>
              <a:t> y necesario debido a la moda, la imposición y al agravio comparativo que generarán, puesto que se producirá una dualidad en la población: </a:t>
            </a:r>
            <a:r>
              <a:rPr lang="es-CO" i="1" u="sng" dirty="0"/>
              <a:t>implantados y no implantados</a:t>
            </a:r>
            <a:r>
              <a:rPr lang="es-CO" i="1" u="sng" dirty="0" smtClean="0"/>
              <a:t>.</a:t>
            </a:r>
          </a:p>
          <a:p>
            <a:pPr marL="0" indent="0" fontAlgn="base">
              <a:buNone/>
            </a:pPr>
            <a:r>
              <a:rPr lang="es-CO" dirty="0" smtClean="0"/>
              <a:t> </a:t>
            </a:r>
          </a:p>
          <a:p>
            <a:pPr algn="ctr" fontAlgn="base"/>
            <a:r>
              <a:rPr lang="es-CO" u="sng" dirty="0" smtClean="0"/>
              <a:t>Los </a:t>
            </a:r>
            <a:r>
              <a:rPr lang="es-CO" u="sng" dirty="0"/>
              <a:t>implantados evidentemente dispondrán de beneficios</a:t>
            </a:r>
            <a:r>
              <a:rPr lang="es-CO" dirty="0"/>
              <a:t>, así pues, los no </a:t>
            </a:r>
            <a:r>
              <a:rPr lang="es-CO" u="sng" dirty="0"/>
              <a:t>implantados se verán arrastrados hacia la implantación a pesar de su oposición a ello</a:t>
            </a:r>
            <a:r>
              <a:rPr lang="es-CO" u="sng" dirty="0" smtClean="0"/>
              <a:t>. Por ejemplo, para conseguir trabajo.</a:t>
            </a:r>
            <a:endParaRPr lang="es-CO" u="sng" dirty="0"/>
          </a:p>
          <a:p>
            <a:endParaRPr lang="es-CO" dirty="0"/>
          </a:p>
        </p:txBody>
      </p:sp>
    </p:spTree>
    <p:extLst>
      <p:ext uri="{BB962C8B-B14F-4D97-AF65-F5344CB8AC3E}">
        <p14:creationId xmlns:p14="http://schemas.microsoft.com/office/powerpoint/2010/main" val="3696398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lnSpcReduction="10000"/>
          </a:bodyPr>
          <a:lstStyle/>
          <a:p>
            <a:pPr marL="0" indent="0" algn="ctr" fontAlgn="base">
              <a:buNone/>
            </a:pPr>
            <a:r>
              <a:rPr lang="es-CO" dirty="0"/>
              <a:t> </a:t>
            </a:r>
            <a:endParaRPr lang="es-CO" dirty="0" smtClean="0"/>
          </a:p>
          <a:p>
            <a:pPr marL="0" indent="0" algn="ctr" fontAlgn="base">
              <a:buNone/>
            </a:pPr>
            <a:r>
              <a:rPr lang="es-CO" sz="4000" b="1" dirty="0" smtClean="0">
                <a:solidFill>
                  <a:srgbClr val="FF0000"/>
                </a:solidFill>
              </a:rPr>
              <a:t>¿</a:t>
            </a:r>
            <a:r>
              <a:rPr lang="es-CO" sz="4000" b="1" dirty="0">
                <a:solidFill>
                  <a:srgbClr val="FF0000"/>
                </a:solidFill>
              </a:rPr>
              <a:t>Como lo llevarán a cabo? </a:t>
            </a:r>
            <a:endParaRPr lang="es-CO" b="1" dirty="0" smtClean="0">
              <a:solidFill>
                <a:srgbClr val="FF0000"/>
              </a:solidFill>
            </a:endParaRPr>
          </a:p>
          <a:p>
            <a:pPr marL="0" indent="0" fontAlgn="base">
              <a:buNone/>
            </a:pPr>
            <a:r>
              <a:rPr lang="es-CO" dirty="0" smtClean="0"/>
              <a:t>1). Los </a:t>
            </a:r>
            <a:r>
              <a:rPr lang="es-CO" dirty="0"/>
              <a:t>militares o funcionarios estarán obligados a llevarlo si desean el puesto, será uno de los requisitos. </a:t>
            </a:r>
            <a:endParaRPr lang="es-CO" dirty="0" smtClean="0"/>
          </a:p>
          <a:p>
            <a:pPr marL="0" indent="0" fontAlgn="base">
              <a:buNone/>
            </a:pPr>
            <a:endParaRPr lang="es-CO" dirty="0" smtClean="0"/>
          </a:p>
          <a:p>
            <a:pPr marL="0" indent="0" fontAlgn="base">
              <a:buNone/>
            </a:pPr>
            <a:r>
              <a:rPr lang="es-CO" dirty="0" smtClean="0"/>
              <a:t>2). Para </a:t>
            </a:r>
            <a:r>
              <a:rPr lang="es-CO" dirty="0"/>
              <a:t>acceder a lugares públicos será obligatorio (bibliotecas, universidades, centros médicos, etc</a:t>
            </a:r>
            <a:r>
              <a:rPr lang="es-CO" dirty="0" smtClean="0"/>
              <a:t>…).</a:t>
            </a:r>
          </a:p>
          <a:p>
            <a:pPr marL="0" indent="0" fontAlgn="base">
              <a:buNone/>
            </a:pPr>
            <a:endParaRPr lang="es-CO" dirty="0" smtClean="0"/>
          </a:p>
          <a:p>
            <a:pPr marL="0" indent="0" fontAlgn="base">
              <a:buNone/>
            </a:pPr>
            <a:r>
              <a:rPr lang="es-CO" dirty="0" smtClean="0"/>
              <a:t>3).  </a:t>
            </a:r>
            <a:r>
              <a:rPr lang="es-CO" dirty="0"/>
              <a:t>Famosos serán implantados en directo y en público. </a:t>
            </a:r>
            <a:endParaRPr lang="es-CO" dirty="0" smtClean="0"/>
          </a:p>
          <a:p>
            <a:pPr marL="0" indent="0" fontAlgn="base">
              <a:buNone/>
            </a:pPr>
            <a:endParaRPr lang="es-CO" dirty="0"/>
          </a:p>
        </p:txBody>
      </p:sp>
    </p:spTree>
    <p:extLst>
      <p:ext uri="{BB962C8B-B14F-4D97-AF65-F5344CB8AC3E}">
        <p14:creationId xmlns:p14="http://schemas.microsoft.com/office/powerpoint/2010/main" val="3730558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lgn="ctr" fontAlgn="base">
              <a:buNone/>
            </a:pPr>
            <a:r>
              <a:rPr lang="es-CO" dirty="0"/>
              <a:t>Esas situaciones obligarían a la población a aceptar su implantación. Además, si añadimos que los ignorantes, creyendo ver una ventaja en ello respecto a los que no lo lleven, arrastrarán al resto debido a la creación de un </a:t>
            </a:r>
            <a:r>
              <a:rPr lang="es-CO" b="1" u="sng" dirty="0"/>
              <a:t>agravio</a:t>
            </a:r>
            <a:r>
              <a:rPr lang="es-CO" dirty="0"/>
              <a:t> comparativo entre las dos poblaciones, </a:t>
            </a:r>
            <a:r>
              <a:rPr lang="es-CO" i="1" u="sng" dirty="0"/>
              <a:t>implantados </a:t>
            </a:r>
            <a:r>
              <a:rPr lang="es-CO" dirty="0"/>
              <a:t>y no </a:t>
            </a:r>
            <a:r>
              <a:rPr lang="es-CO" i="1" u="sng" dirty="0"/>
              <a:t>implantados</a:t>
            </a:r>
            <a:r>
              <a:rPr lang="es-CO" dirty="0" smtClean="0"/>
              <a:t>.</a:t>
            </a:r>
          </a:p>
          <a:p>
            <a:pPr marL="0" indent="0" algn="ctr" fontAlgn="base">
              <a:buNone/>
            </a:pPr>
            <a:r>
              <a:rPr lang="es-CO" dirty="0" smtClean="0"/>
              <a:t> </a:t>
            </a:r>
            <a:r>
              <a:rPr lang="es-CO" dirty="0"/>
              <a:t>Llegado el momento de avance, </a:t>
            </a:r>
            <a:r>
              <a:rPr lang="es-CO" b="1" i="1" u="sng" dirty="0"/>
              <a:t>se exigiría a toda la población</a:t>
            </a:r>
            <a:r>
              <a:rPr lang="es-CO" dirty="0"/>
              <a:t>. </a:t>
            </a:r>
            <a:endParaRPr lang="es-CO" dirty="0" smtClean="0"/>
          </a:p>
          <a:p>
            <a:pPr marL="0" indent="0" algn="ctr" fontAlgn="base">
              <a:buNone/>
            </a:pPr>
            <a:r>
              <a:rPr lang="es-CO" dirty="0" smtClean="0"/>
              <a:t>Se </a:t>
            </a:r>
            <a:r>
              <a:rPr lang="es-CO" dirty="0"/>
              <a:t>utilizaría en las transacciones económicas, quien </a:t>
            </a:r>
            <a:r>
              <a:rPr lang="es-CO" u="sng" dirty="0" smtClean="0"/>
              <a:t>NO DISPUSIERA LA IMPLANTACIÓN DE MICROCHIP NO PODRÍA COMPRAR O VENDER</a:t>
            </a:r>
            <a:r>
              <a:rPr lang="es-CO" dirty="0" smtClean="0"/>
              <a:t>. </a:t>
            </a:r>
          </a:p>
          <a:p>
            <a:pPr marL="0" indent="0" fontAlgn="base">
              <a:buNone/>
            </a:pPr>
            <a:r>
              <a:rPr lang="es-CO" dirty="0" smtClean="0"/>
              <a:t>Para </a:t>
            </a:r>
            <a:r>
              <a:rPr lang="es-CO" dirty="0"/>
              <a:t>su aceptación, el proceso será gradual, </a:t>
            </a:r>
            <a:r>
              <a:rPr lang="es-CO" b="1" u="sng" dirty="0"/>
              <a:t>poco a poco</a:t>
            </a:r>
            <a:r>
              <a:rPr lang="es-CO" dirty="0"/>
              <a:t>, acentuando sus bondades y haciéndolo considerar como una moda a los jóvenes. Se comentará frecuentemente en los medios hasta que se convierta en algo habitual.</a:t>
            </a:r>
          </a:p>
        </p:txBody>
      </p:sp>
    </p:spTree>
    <p:extLst>
      <p:ext uri="{BB962C8B-B14F-4D97-AF65-F5344CB8AC3E}">
        <p14:creationId xmlns:p14="http://schemas.microsoft.com/office/powerpoint/2010/main" val="260722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fontScale="90000"/>
          </a:bodyPr>
          <a:lstStyle/>
          <a:p>
            <a:r>
              <a:rPr lang="es-CO" i="1" dirty="0" smtClean="0">
                <a:solidFill>
                  <a:srgbClr val="FF0000"/>
                </a:solidFill>
                <a:latin typeface="Agency FB" pitchFamily="34" charset="0"/>
              </a:rPr>
              <a:t>El principio será para la salud, pero finalmente tiene otros propósitos que no se han dado a conocer</a:t>
            </a:r>
            <a:endParaRPr lang="es-CO" i="1" dirty="0">
              <a:solidFill>
                <a:srgbClr val="FF0000"/>
              </a:solidFill>
              <a:latin typeface="Agency FB" pitchFamily="34" charset="0"/>
            </a:endParaRPr>
          </a:p>
        </p:txBody>
      </p:sp>
      <p:sp>
        <p:nvSpPr>
          <p:cNvPr id="4" name="3 Marcador de contenido"/>
          <p:cNvSpPr>
            <a:spLocks noGrp="1"/>
          </p:cNvSpPr>
          <p:nvPr>
            <p:ph idx="1"/>
          </p:nvPr>
        </p:nvSpPr>
        <p:spPr>
          <a:xfrm>
            <a:off x="457200" y="1600200"/>
            <a:ext cx="8229600" cy="5189113"/>
          </a:xfrm>
          <a:prstGeom prst="rect">
            <a:avLst/>
          </a:prstGeom>
        </p:spPr>
        <p:txBody>
          <a:bodyPr>
            <a:spAutoFit/>
          </a:bodyPr>
          <a:lstStyle/>
          <a:p>
            <a:r>
              <a:rPr lang="es-CO" sz="2400" dirty="0"/>
              <a:t> </a:t>
            </a:r>
            <a:r>
              <a:rPr lang="es-CO" sz="2400" dirty="0" smtClean="0"/>
              <a:t>La marca ES </a:t>
            </a:r>
            <a:r>
              <a:rPr lang="es-CO" sz="2400" dirty="0"/>
              <a:t>tan evidente que no se puede ocultar de ninguna manera (”en la mano derecha, o en la frente</a:t>
            </a:r>
            <a:r>
              <a:rPr lang="es-CO" sz="2400" dirty="0" smtClean="0"/>
              <a:t>”).</a:t>
            </a:r>
          </a:p>
          <a:p>
            <a:endParaRPr lang="es-CO" sz="2400" dirty="0"/>
          </a:p>
          <a:p>
            <a:pPr algn="ctr"/>
            <a:r>
              <a:rPr lang="es-CO" sz="2400" dirty="0"/>
              <a:t>P</a:t>
            </a:r>
            <a:r>
              <a:rPr lang="es-CO" sz="2400" dirty="0" smtClean="0"/>
              <a:t>arece </a:t>
            </a:r>
            <a:r>
              <a:rPr lang="es-CO" sz="2400" dirty="0"/>
              <a:t>lógico que la marca tiene que ver con romper la ley Divina pues NO EXISTE razón para que un simple número/código ofenda TANTO a Dios, a menos que IMPLIQUE ir directamente contra la ley que define su carácter: De hecho un ángel, al manifestar el castigo para los marcados, deduce que se necesita perseverancia para “guardar los mandamientos de Dios</a:t>
            </a:r>
            <a:r>
              <a:rPr lang="es-CO" sz="2400" dirty="0" smtClean="0"/>
              <a:t>…</a:t>
            </a:r>
          </a:p>
          <a:p>
            <a:pPr algn="ctr"/>
            <a:r>
              <a:rPr lang="es-CO" sz="2400" b="1" dirty="0" smtClean="0"/>
              <a:t>La "marca </a:t>
            </a:r>
            <a:r>
              <a:rPr lang="es-CO" sz="2400" b="1" dirty="0"/>
              <a:t>de la bestia" </a:t>
            </a:r>
            <a:r>
              <a:rPr lang="es-CO" sz="2400" b="1" dirty="0" smtClean="0"/>
              <a:t>no es otra cosa sino un medio para </a:t>
            </a:r>
            <a:r>
              <a:rPr lang="es-CO" sz="2400" b="1" dirty="0"/>
              <a:t>diferenciar a la gente,</a:t>
            </a:r>
          </a:p>
          <a:p>
            <a:endParaRPr lang="es-CO" sz="2400" dirty="0"/>
          </a:p>
        </p:txBody>
      </p:sp>
    </p:spTree>
    <p:extLst>
      <p:ext uri="{BB962C8B-B14F-4D97-AF65-F5344CB8AC3E}">
        <p14:creationId xmlns:p14="http://schemas.microsoft.com/office/powerpoint/2010/main" val="1520722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p:cTn id="23"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p:cTn id="31"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p:spPr>
        <p:txBody>
          <a:bodyPr>
            <a:normAutofit fontScale="92500" lnSpcReduction="10000"/>
          </a:bodyPr>
          <a:lstStyle/>
          <a:p>
            <a:pPr marL="0" indent="0" algn="ctr">
              <a:buNone/>
            </a:pPr>
            <a:r>
              <a:rPr lang="es-CO" b="1" dirty="0"/>
              <a:t>El 99.999% de grupos religiosos y </a:t>
            </a:r>
            <a:r>
              <a:rPr lang="es-CO" b="1" dirty="0">
                <a:hlinkClick r:id="rId2"/>
              </a:rPr>
              <a:t>no religiosos</a:t>
            </a:r>
            <a:r>
              <a:rPr lang="es-CO" b="1" dirty="0"/>
              <a:t> tanto occidentales como orientales (Aunque los ATEOS del mundo, y MUCHOS religiosos orientales sin imaginarse en lo que están envueltos, y los protestantes a su pesar) tienen en común con Roma MUCHO muchísimo más de lo </a:t>
            </a:r>
            <a:r>
              <a:rPr lang="es-CO" b="1" dirty="0" smtClean="0"/>
              <a:t>que pensaban</a:t>
            </a:r>
            <a:r>
              <a:rPr lang="es-CO" b="1" dirty="0"/>
              <a:t>: conservan INTACTO el homenaje al símbolo religioso del imperio que le heredó su influencia y poderío a la religión de Roma</a:t>
            </a:r>
            <a:r>
              <a:rPr lang="es-CO" b="1" dirty="0" smtClean="0"/>
              <a:t>.</a:t>
            </a:r>
          </a:p>
          <a:p>
            <a:pPr marL="0" indent="0" algn="ctr">
              <a:buNone/>
            </a:pPr>
            <a:endParaRPr lang="es-CO" b="1" u="sng" dirty="0" smtClean="0"/>
          </a:p>
          <a:p>
            <a:pPr marL="0" indent="0" algn="ctr">
              <a:buNone/>
            </a:pPr>
            <a:r>
              <a:rPr lang="es-CO" dirty="0" smtClean="0"/>
              <a:t>Según este dato, solamente el 1% de la población mundial no le rinde homenaje a Roma obcecando su símbolo de poder. </a:t>
            </a:r>
            <a:endParaRPr lang="es-CO" dirty="0"/>
          </a:p>
        </p:txBody>
      </p:sp>
    </p:spTree>
    <p:extLst>
      <p:ext uri="{BB962C8B-B14F-4D97-AF65-F5344CB8AC3E}">
        <p14:creationId xmlns:p14="http://schemas.microsoft.com/office/powerpoint/2010/main" val="192144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24744"/>
            <a:ext cx="8229600" cy="5001419"/>
          </a:xfrm>
        </p:spPr>
        <p:txBody>
          <a:bodyPr>
            <a:normAutofit/>
          </a:bodyPr>
          <a:lstStyle/>
          <a:p>
            <a:pPr marL="0" indent="0" algn="ctr">
              <a:buNone/>
            </a:pPr>
            <a:endParaRPr lang="es-CO" sz="5400" dirty="0" smtClean="0">
              <a:latin typeface="Agency FB" pitchFamily="34" charset="0"/>
            </a:endParaRPr>
          </a:p>
          <a:p>
            <a:pPr marL="0" indent="0" algn="ctr">
              <a:buNone/>
            </a:pPr>
            <a:r>
              <a:rPr lang="es-CO" sz="5400" dirty="0" smtClean="0">
                <a:latin typeface="Agency FB" pitchFamily="34" charset="0"/>
              </a:rPr>
              <a:t>A continuación veamos un video donde se da una explicación sobre los alcances de esta ley.</a:t>
            </a:r>
            <a:endParaRPr lang="es-CO" sz="5400" dirty="0">
              <a:latin typeface="Agency FB" pitchFamily="34" charset="0"/>
            </a:endParaRPr>
          </a:p>
        </p:txBody>
      </p:sp>
    </p:spTree>
    <p:extLst>
      <p:ext uri="{BB962C8B-B14F-4D97-AF65-F5344CB8AC3E}">
        <p14:creationId xmlns:p14="http://schemas.microsoft.com/office/powerpoint/2010/main" val="18933110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498178"/>
          </a:xfrm>
        </p:spPr>
        <p:txBody>
          <a:bodyPr>
            <a:noAutofit/>
          </a:bodyPr>
          <a:lstStyle/>
          <a:p>
            <a:r>
              <a:rPr lang="es-CO" sz="4000" b="1" i="1" dirty="0" smtClean="0">
                <a:solidFill>
                  <a:srgbClr val="FF0000"/>
                </a:solidFill>
                <a:latin typeface="Agency FB" pitchFamily="34" charset="0"/>
              </a:rPr>
              <a:t>Recuerde que el microchip no es la maraca </a:t>
            </a:r>
            <a:r>
              <a:rPr lang="es-CO" sz="4000" b="1" i="1" dirty="0" smtClean="0">
                <a:solidFill>
                  <a:srgbClr val="FF0000"/>
                </a:solidFill>
                <a:latin typeface="Agency FB" pitchFamily="34" charset="0"/>
              </a:rPr>
              <a:t>de la bestia, pero </a:t>
            </a:r>
            <a:r>
              <a:rPr lang="es-CO" sz="4000" b="1" i="1" dirty="0" smtClean="0">
                <a:solidFill>
                  <a:srgbClr val="FF0000"/>
                </a:solidFill>
                <a:latin typeface="Agency FB" pitchFamily="34" charset="0"/>
              </a:rPr>
              <a:t>según las evidencias puede ser utilizado para implantarla.</a:t>
            </a:r>
            <a:endParaRPr lang="es-CO" sz="4000" b="1" i="1" dirty="0">
              <a:solidFill>
                <a:srgbClr val="FF0000"/>
              </a:solidFill>
              <a:latin typeface="Agency FB" pitchFamily="34" charset="0"/>
            </a:endParaRPr>
          </a:p>
        </p:txBody>
      </p:sp>
      <p:sp>
        <p:nvSpPr>
          <p:cNvPr id="3" name="2 Marcador de contenido"/>
          <p:cNvSpPr>
            <a:spLocks noGrp="1"/>
          </p:cNvSpPr>
          <p:nvPr>
            <p:ph idx="1"/>
          </p:nvPr>
        </p:nvSpPr>
        <p:spPr>
          <a:xfrm>
            <a:off x="12881" y="2032248"/>
            <a:ext cx="8229600" cy="1756792"/>
          </a:xfrm>
        </p:spPr>
        <p:txBody>
          <a:bodyPr>
            <a:normAutofit/>
          </a:bodyPr>
          <a:lstStyle/>
          <a:p>
            <a:pPr marL="0" indent="0" algn="ctr">
              <a:buNone/>
            </a:pPr>
            <a:r>
              <a:rPr lang="es-CO" b="1" u="sng" dirty="0" smtClean="0"/>
              <a:t>Entonces ¿Cuál es la marca?</a:t>
            </a:r>
            <a:endParaRPr lang="es-CO" sz="3600" b="1" u="sng" dirty="0" smtClean="0"/>
          </a:p>
          <a:p>
            <a:pPr marL="0" indent="0" algn="ctr">
              <a:buNone/>
            </a:pPr>
            <a:r>
              <a:rPr lang="es-CO" dirty="0" smtClean="0"/>
              <a:t>Primero veamos</a:t>
            </a:r>
            <a:r>
              <a:rPr lang="es-CO" dirty="0" smtClean="0"/>
              <a:t>: </a:t>
            </a:r>
            <a:r>
              <a:rPr lang="es-CO" b="1" i="1" dirty="0" smtClean="0"/>
              <a:t>¿</a:t>
            </a:r>
            <a:r>
              <a:rPr lang="es-CO" b="1" i="1" dirty="0" smtClean="0"/>
              <a:t>Cuál es el sello de Dios y dónde </a:t>
            </a:r>
            <a:r>
              <a:rPr lang="es-CO" b="1" i="1" dirty="0"/>
              <a:t>se </a:t>
            </a:r>
            <a:r>
              <a:rPr lang="es-CO" b="1" i="1" dirty="0" smtClean="0"/>
              <a:t>encuentra? </a:t>
            </a:r>
            <a:endParaRPr lang="es-CO" dirty="0" smtClean="0"/>
          </a:p>
        </p:txBody>
      </p:sp>
      <p:pic>
        <p:nvPicPr>
          <p:cNvPr id="2050" name="Picture 2" descr="http://t1.gstatic.com/images?q=tbn:ANd9GcQsUT2wk5FlNspYgSW3OecW_N4H4-HWPQ_wOs7hUiaTatCuZpkhI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8774" y="3933056"/>
            <a:ext cx="3168352" cy="241781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3327" y="3933056"/>
            <a:ext cx="4572000" cy="3108543"/>
          </a:xfrm>
          <a:prstGeom prst="rect">
            <a:avLst/>
          </a:prstGeom>
        </p:spPr>
        <p:txBody>
          <a:bodyPr>
            <a:spAutoFit/>
          </a:bodyPr>
          <a:lstStyle/>
          <a:p>
            <a:pPr algn="ctr"/>
            <a:r>
              <a:rPr lang="es-CO" sz="2800" b="1" i="1" dirty="0">
                <a:solidFill>
                  <a:srgbClr val="FF0000"/>
                </a:solidFill>
              </a:rPr>
              <a:t>Isaías 8:16</a:t>
            </a:r>
            <a:r>
              <a:rPr lang="es-CO" sz="2800" dirty="0"/>
              <a:t>. "Ata el testimonio, </a:t>
            </a:r>
            <a:r>
              <a:rPr lang="es-CO" sz="2800" i="1" u="sng" dirty="0"/>
              <a:t>sella la ley entre mis discípulos</a:t>
            </a:r>
            <a:r>
              <a:rPr lang="es-CO" sz="2800" dirty="0" smtClean="0"/>
              <a:t>".</a:t>
            </a:r>
          </a:p>
          <a:p>
            <a:pPr algn="ctr"/>
            <a:r>
              <a:rPr lang="es-CO" sz="2800" dirty="0" smtClean="0"/>
              <a:t>Aquí </a:t>
            </a:r>
            <a:r>
              <a:rPr lang="es-CO" sz="2800" dirty="0"/>
              <a:t>encontramos registrado que el sello de Dios se encuentra en la Ley de Dios.</a:t>
            </a:r>
            <a:br>
              <a:rPr lang="es-CO" sz="2800" dirty="0"/>
            </a:br>
            <a:endParaRPr lang="es-CO" sz="2800" dirty="0"/>
          </a:p>
        </p:txBody>
      </p:sp>
    </p:spTree>
    <p:extLst>
      <p:ext uri="{BB962C8B-B14F-4D97-AF65-F5344CB8AC3E}">
        <p14:creationId xmlns:p14="http://schemas.microsoft.com/office/powerpoint/2010/main" val="2104729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calcmode="lin" valueType="num">
                                      <p:cBhvr>
                                        <p:cTn id="31"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33"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34" dur="1000"/>
                                        <p:tgtEl>
                                          <p:spTgt spid="4">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2050"/>
                                        </p:tgtEl>
                                        <p:attrNameLst>
                                          <p:attrName>style.visibility</p:attrName>
                                        </p:attrNameLst>
                                      </p:cBhvr>
                                      <p:to>
                                        <p:strVal val="visible"/>
                                      </p:to>
                                    </p:set>
                                    <p:anim calcmode="lin" valueType="num">
                                      <p:cBhvr>
                                        <p:cTn id="39" dur="1000" fill="hold"/>
                                        <p:tgtEl>
                                          <p:spTgt spid="2050"/>
                                        </p:tgtEl>
                                        <p:attrNameLst>
                                          <p:attrName>ppt_w</p:attrName>
                                        </p:attrNameLst>
                                      </p:cBhvr>
                                      <p:tavLst>
                                        <p:tav tm="0">
                                          <p:val>
                                            <p:fltVal val="0"/>
                                          </p:val>
                                        </p:tav>
                                        <p:tav tm="100000">
                                          <p:val>
                                            <p:strVal val="#ppt_w"/>
                                          </p:val>
                                        </p:tav>
                                      </p:tavLst>
                                    </p:anim>
                                    <p:anim calcmode="lin" valueType="num">
                                      <p:cBhvr>
                                        <p:cTn id="40" dur="1000" fill="hold"/>
                                        <p:tgtEl>
                                          <p:spTgt spid="2050"/>
                                        </p:tgtEl>
                                        <p:attrNameLst>
                                          <p:attrName>ppt_h</p:attrName>
                                        </p:attrNameLst>
                                      </p:cBhvr>
                                      <p:tavLst>
                                        <p:tav tm="0">
                                          <p:val>
                                            <p:fltVal val="0"/>
                                          </p:val>
                                        </p:tav>
                                        <p:tav tm="100000">
                                          <p:val>
                                            <p:strVal val="#ppt_h"/>
                                          </p:val>
                                        </p:tav>
                                      </p:tavLst>
                                    </p:anim>
                                    <p:anim calcmode="lin" valueType="num">
                                      <p:cBhvr>
                                        <p:cTn id="41" dur="1000" fill="hold"/>
                                        <p:tgtEl>
                                          <p:spTgt spid="2050"/>
                                        </p:tgtEl>
                                        <p:attrNameLst>
                                          <p:attrName>style.rotation</p:attrName>
                                        </p:attrNameLst>
                                      </p:cBhvr>
                                      <p:tavLst>
                                        <p:tav tm="0">
                                          <p:val>
                                            <p:fltVal val="90"/>
                                          </p:val>
                                        </p:tav>
                                        <p:tav tm="100000">
                                          <p:val>
                                            <p:fltVal val="0"/>
                                          </p:val>
                                        </p:tav>
                                      </p:tavLst>
                                    </p:anim>
                                    <p:animEffect transition="in" filter="fade">
                                      <p:cBhvr>
                                        <p:cTn id="42" dur="1000"/>
                                        <p:tgtEl>
                                          <p:spTgt spid="2050"/>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4">
                                            <p:txEl>
                                              <p:pRg st="1" end="1"/>
                                            </p:txEl>
                                          </p:spTgt>
                                        </p:tgtEl>
                                        <p:attrNameLst>
                                          <p:attrName>style.visibility</p:attrName>
                                        </p:attrNameLst>
                                      </p:cBhvr>
                                      <p:to>
                                        <p:strVal val="visible"/>
                                      </p:to>
                                    </p:set>
                                    <p:anim calcmode="lin" valueType="num">
                                      <p:cBhvr>
                                        <p:cTn id="47"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48"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49"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50" dur="1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762872" cy="5976664"/>
          </a:xfrm>
        </p:spPr>
        <p:txBody>
          <a:bodyPr>
            <a:normAutofit/>
          </a:bodyPr>
          <a:lstStyle/>
          <a:p>
            <a:pPr marL="0" indent="0" algn="ctr">
              <a:buNone/>
            </a:pPr>
            <a:r>
              <a:rPr lang="es-CO" sz="4400" dirty="0"/>
              <a:t>En este texto de Isaías 8:16 vemos que la "Ley" es lo que tiene que sellar a los discípulos. Luego la Ley es el Sello que reciben los </a:t>
            </a:r>
            <a:r>
              <a:rPr lang="es-CO" sz="4400" dirty="0" smtClean="0"/>
              <a:t>discípulos.</a:t>
            </a:r>
            <a:endParaRPr lang="es-CO" sz="4400" dirty="0"/>
          </a:p>
        </p:txBody>
      </p:sp>
      <p:pic>
        <p:nvPicPr>
          <p:cNvPr id="4" name="Picture 4" descr="http://t2.gstatic.com/images?q=tbn:ANd9GcT3cda46xmBJwthlVZrQFWnsn0nH3asuMdk5YdNjqaOocyrx2qPc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764704"/>
            <a:ext cx="3744416" cy="403244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940152" y="5157192"/>
            <a:ext cx="2808312" cy="646331"/>
          </a:xfrm>
          <a:prstGeom prst="rect">
            <a:avLst/>
          </a:prstGeom>
        </p:spPr>
        <p:txBody>
          <a:bodyPr wrap="square">
            <a:spAutoFit/>
          </a:bodyPr>
          <a:lstStyle/>
          <a:p>
            <a:r>
              <a:rPr lang="es-CO" sz="3600" dirty="0" smtClean="0">
                <a:solidFill>
                  <a:srgbClr val="FF0000"/>
                </a:solidFill>
              </a:rPr>
              <a:t>Lea Apoc.7:3</a:t>
            </a:r>
            <a:r>
              <a:rPr lang="es-CO" sz="3600" dirty="0">
                <a:solidFill>
                  <a:srgbClr val="FF0000"/>
                </a:solidFill>
              </a:rPr>
              <a:t>.</a:t>
            </a:r>
          </a:p>
        </p:txBody>
      </p:sp>
    </p:spTree>
    <p:extLst>
      <p:ext uri="{BB962C8B-B14F-4D97-AF65-F5344CB8AC3E}">
        <p14:creationId xmlns:p14="http://schemas.microsoft.com/office/powerpoint/2010/main" val="403846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96144"/>
          </a:xfrm>
        </p:spPr>
        <p:txBody>
          <a:bodyPr/>
          <a:lstStyle/>
          <a:p>
            <a:pPr marL="0" indent="0">
              <a:buNone/>
            </a:pPr>
            <a:r>
              <a:rPr lang="es-CO" b="1" i="1" dirty="0">
                <a:solidFill>
                  <a:srgbClr val="FF0000"/>
                </a:solidFill>
              </a:rPr>
              <a:t>¿Cuáles son las tres características esenciales de un sello </a:t>
            </a:r>
            <a:r>
              <a:rPr lang="es-CO" b="1" i="1" u="sng" dirty="0">
                <a:solidFill>
                  <a:srgbClr val="FF0000"/>
                </a:solidFill>
              </a:rPr>
              <a:t>oficial</a:t>
            </a:r>
            <a:r>
              <a:rPr lang="es-CO" b="1" i="1" dirty="0" smtClean="0">
                <a:solidFill>
                  <a:srgbClr val="FF0000"/>
                </a:solidFill>
              </a:rPr>
              <a:t>?</a:t>
            </a:r>
            <a:endParaRPr lang="es-CO" dirty="0"/>
          </a:p>
        </p:txBody>
      </p:sp>
      <p:pic>
        <p:nvPicPr>
          <p:cNvPr id="3074" name="Picture 2" descr="http://t0.gstatic.com/images?q=tbn:ANd9GcRt6alDWgd-pfy8p25sEsmRvW_pnS4WPMjkfcpLZlUpiZ_mUyaK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2164" y="1556792"/>
            <a:ext cx="3714332" cy="53012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0771" y="2069646"/>
            <a:ext cx="4824536" cy="4339650"/>
          </a:xfrm>
          <a:prstGeom prst="rect">
            <a:avLst/>
          </a:prstGeom>
        </p:spPr>
        <p:txBody>
          <a:bodyPr wrap="square">
            <a:spAutoFit/>
          </a:bodyPr>
          <a:lstStyle/>
          <a:p>
            <a:r>
              <a:rPr lang="es-CO" sz="4400" b="1" dirty="0">
                <a:solidFill>
                  <a:srgbClr val="FF0000"/>
                </a:solidFill>
              </a:rPr>
              <a:t>a</a:t>
            </a:r>
            <a:r>
              <a:rPr lang="es-CO" sz="3600" dirty="0"/>
              <a:t>. El nombre del legislador.</a:t>
            </a:r>
            <a:br>
              <a:rPr lang="es-CO" sz="3600" dirty="0"/>
            </a:br>
            <a:r>
              <a:rPr lang="es-CO" sz="4400" b="1" dirty="0">
                <a:solidFill>
                  <a:srgbClr val="FF0000"/>
                </a:solidFill>
              </a:rPr>
              <a:t>b</a:t>
            </a:r>
            <a:r>
              <a:rPr lang="es-CO" sz="3600" dirty="0"/>
              <a:t>. Su posición oficial.</a:t>
            </a:r>
            <a:br>
              <a:rPr lang="es-CO" sz="3600" dirty="0"/>
            </a:br>
            <a:r>
              <a:rPr lang="es-CO" sz="4400" b="1" dirty="0">
                <a:solidFill>
                  <a:srgbClr val="FF0000"/>
                </a:solidFill>
              </a:rPr>
              <a:t>c</a:t>
            </a:r>
            <a:r>
              <a:rPr lang="es-CO" sz="3600" dirty="0"/>
              <a:t>. Su reino o la extensión de su dominio y jurisdicción.</a:t>
            </a:r>
            <a:br>
              <a:rPr lang="es-CO" sz="3600" dirty="0"/>
            </a:br>
            <a:endParaRPr lang="es-CO" sz="3600" dirty="0"/>
          </a:p>
        </p:txBody>
      </p:sp>
    </p:spTree>
    <p:extLst>
      <p:ext uri="{BB962C8B-B14F-4D97-AF65-F5344CB8AC3E}">
        <p14:creationId xmlns:p14="http://schemas.microsoft.com/office/powerpoint/2010/main" val="1507690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10000"/>
          </a:bodyPr>
          <a:lstStyle/>
          <a:p>
            <a:r>
              <a:rPr lang="es-CO" dirty="0" smtClean="0"/>
              <a:t>Así como el sello oficial de la presidencia </a:t>
            </a:r>
            <a:r>
              <a:rPr lang="es-CO" dirty="0" smtClean="0"/>
              <a:t>de los </a:t>
            </a:r>
            <a:r>
              <a:rPr lang="es-CO" dirty="0" smtClean="0"/>
              <a:t>Estados Unidos revela:</a:t>
            </a:r>
          </a:p>
          <a:p>
            <a:pPr marL="0" indent="0">
              <a:buNone/>
            </a:pPr>
            <a:r>
              <a:rPr lang="es-CO" dirty="0" smtClean="0"/>
              <a:t>1). El nombre: Barak Obama.</a:t>
            </a:r>
          </a:p>
          <a:p>
            <a:pPr marL="0" indent="0">
              <a:buNone/>
            </a:pPr>
            <a:r>
              <a:rPr lang="es-CO" dirty="0" smtClean="0"/>
              <a:t>2). Titulo: Presidente.</a:t>
            </a:r>
          </a:p>
          <a:p>
            <a:pPr marL="0" indent="0">
              <a:buNone/>
            </a:pPr>
            <a:r>
              <a:rPr lang="es-CO" dirty="0" smtClean="0"/>
              <a:t>3). Territorio: Estados Unidos.</a:t>
            </a:r>
          </a:p>
          <a:p>
            <a:endParaRPr lang="es-CO" b="1" i="1" dirty="0" smtClean="0"/>
          </a:p>
          <a:p>
            <a:r>
              <a:rPr lang="es-CO" b="1" i="1" dirty="0" smtClean="0"/>
              <a:t>De la misma forma, el sello de Dios debe tener las mismas características:</a:t>
            </a:r>
          </a:p>
          <a:p>
            <a:pPr marL="0" indent="0">
              <a:buNone/>
            </a:pPr>
            <a:r>
              <a:rPr lang="es-CO" i="1" dirty="0" smtClean="0"/>
              <a:t>1)</a:t>
            </a:r>
            <a:r>
              <a:rPr lang="es-CO" b="1" i="1" dirty="0" smtClean="0"/>
              <a:t>. Nombre</a:t>
            </a:r>
            <a:r>
              <a:rPr lang="es-CO" b="1" i="1" dirty="0"/>
              <a:t>:</a:t>
            </a:r>
            <a:r>
              <a:rPr lang="es-CO" dirty="0"/>
              <a:t> Jehová, Dios.</a:t>
            </a:r>
            <a:br>
              <a:rPr lang="es-CO" dirty="0"/>
            </a:br>
            <a:r>
              <a:rPr lang="es-CO" dirty="0" smtClean="0"/>
              <a:t>2). </a:t>
            </a:r>
            <a:r>
              <a:rPr lang="es-CO" b="1" i="1" dirty="0" smtClean="0"/>
              <a:t>Título</a:t>
            </a:r>
            <a:r>
              <a:rPr lang="es-CO" b="1" i="1" dirty="0"/>
              <a:t>:</a:t>
            </a:r>
            <a:r>
              <a:rPr lang="es-CO" dirty="0"/>
              <a:t> Creador.</a:t>
            </a:r>
            <a:br>
              <a:rPr lang="es-CO" dirty="0"/>
            </a:br>
            <a:r>
              <a:rPr lang="es-CO" dirty="0" smtClean="0"/>
              <a:t>3). </a:t>
            </a:r>
            <a:r>
              <a:rPr lang="es-CO" b="1" i="1" dirty="0" smtClean="0"/>
              <a:t>Territorio</a:t>
            </a:r>
            <a:r>
              <a:rPr lang="es-CO" b="1" i="1" dirty="0"/>
              <a:t>:</a:t>
            </a:r>
            <a:r>
              <a:rPr lang="es-CO" dirty="0"/>
              <a:t> Toda la tierra, toda la creación.</a:t>
            </a:r>
            <a:br>
              <a:rPr lang="es-CO" dirty="0"/>
            </a:br>
            <a:r>
              <a:rPr lang="es-CO" dirty="0" smtClean="0"/>
              <a:t> </a:t>
            </a:r>
            <a:endParaRPr lang="es-CO" dirty="0"/>
          </a:p>
        </p:txBody>
      </p:sp>
    </p:spTree>
    <p:extLst>
      <p:ext uri="{BB962C8B-B14F-4D97-AF65-F5344CB8AC3E}">
        <p14:creationId xmlns:p14="http://schemas.microsoft.com/office/powerpoint/2010/main" val="138752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1000"/>
                                        <p:tgtEl>
                                          <p:spTgt spid="3">
                                            <p:txEl>
                                              <p:pRg st="6" end="6"/>
                                            </p:txEl>
                                          </p:spTgt>
                                        </p:tgtEl>
                                      </p:cBhvr>
                                    </p:animEffect>
                                    <p:anim calcmode="lin" valueType="num">
                                      <p:cBhvr>
                                        <p:cTn id="3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188640"/>
            <a:ext cx="8229600" cy="1143000"/>
          </a:xfrm>
        </p:spPr>
        <p:txBody>
          <a:bodyPr>
            <a:normAutofit fontScale="90000"/>
          </a:bodyPr>
          <a:lstStyle/>
          <a:p>
            <a:r>
              <a:rPr lang="es-CO" b="1" i="1" dirty="0" smtClean="0">
                <a:solidFill>
                  <a:srgbClr val="FF0000"/>
                </a:solidFill>
              </a:rPr>
              <a:t>¿Cuál es el único Mandamiento que tiene estas tres características?</a:t>
            </a:r>
            <a:endParaRPr lang="es-CO" b="1" i="1" dirty="0">
              <a:solidFill>
                <a:srgbClr val="FF0000"/>
              </a:solidFill>
            </a:endParaRPr>
          </a:p>
        </p:txBody>
      </p:sp>
      <p:sp>
        <p:nvSpPr>
          <p:cNvPr id="3" name="2 Marcador de contenido"/>
          <p:cNvSpPr>
            <a:spLocks noGrp="1"/>
          </p:cNvSpPr>
          <p:nvPr>
            <p:ph idx="1"/>
          </p:nvPr>
        </p:nvSpPr>
        <p:spPr>
          <a:xfrm>
            <a:off x="0" y="1600200"/>
            <a:ext cx="9144000" cy="5257800"/>
          </a:xfrm>
        </p:spPr>
        <p:txBody>
          <a:bodyPr>
            <a:noAutofit/>
          </a:bodyPr>
          <a:lstStyle/>
          <a:p>
            <a:pPr marL="0" indent="0" algn="ctr">
              <a:buNone/>
            </a:pPr>
            <a:r>
              <a:rPr lang="es-CO" sz="2800" b="1" i="1" dirty="0" smtClean="0"/>
              <a:t>El </a:t>
            </a:r>
            <a:r>
              <a:rPr lang="es-CO" sz="2800" b="1" i="1" dirty="0"/>
              <a:t>único mandamiento del decálogo </a:t>
            </a:r>
            <a:r>
              <a:rPr lang="es-CO" sz="2800" b="1" i="1" dirty="0" smtClean="0"/>
              <a:t>que revela al Creador, Gobernante, territorio donde gobierna </a:t>
            </a:r>
            <a:r>
              <a:rPr lang="es-CO" sz="2800" b="1" i="1" dirty="0"/>
              <a:t>y Autor de la </a:t>
            </a:r>
            <a:r>
              <a:rPr lang="es-CO" sz="2800" b="1" i="1" dirty="0" smtClean="0"/>
              <a:t>Ley</a:t>
            </a:r>
            <a:r>
              <a:rPr lang="es-CO" sz="2800" dirty="0"/>
              <a:t> </a:t>
            </a:r>
            <a:r>
              <a:rPr lang="es-CO" sz="2800" b="1" dirty="0" smtClean="0"/>
              <a:t>se encuentra en</a:t>
            </a:r>
            <a:r>
              <a:rPr lang="es-CO" sz="2800" dirty="0" smtClean="0"/>
              <a:t> </a:t>
            </a:r>
            <a:r>
              <a:rPr lang="es-CO" sz="2800" b="1" i="1" dirty="0" smtClean="0">
                <a:solidFill>
                  <a:srgbClr val="FF0000"/>
                </a:solidFill>
              </a:rPr>
              <a:t>Éxodo 20:8-11</a:t>
            </a:r>
            <a:r>
              <a:rPr lang="es-CO" sz="2800" b="1" i="1" dirty="0">
                <a:solidFill>
                  <a:srgbClr val="FF0000"/>
                </a:solidFill>
              </a:rPr>
              <a:t>.</a:t>
            </a:r>
            <a:r>
              <a:rPr lang="es-CO" sz="2800" dirty="0">
                <a:solidFill>
                  <a:srgbClr val="FF0000"/>
                </a:solidFill>
              </a:rPr>
              <a:t/>
            </a:r>
            <a:br>
              <a:rPr lang="es-CO" sz="2800" dirty="0">
                <a:solidFill>
                  <a:srgbClr val="FF0000"/>
                </a:solidFill>
              </a:rPr>
            </a:br>
            <a:r>
              <a:rPr lang="es-CO" sz="2800" b="1" baseline="30000" dirty="0" smtClean="0"/>
              <a:t> </a:t>
            </a:r>
          </a:p>
          <a:p>
            <a:pPr marL="0" indent="0" algn="ctr">
              <a:buNone/>
            </a:pPr>
            <a:r>
              <a:rPr lang="es-CO" sz="2800" i="1" dirty="0" smtClean="0"/>
              <a:t>«Acuérdate </a:t>
            </a:r>
            <a:r>
              <a:rPr lang="es-CO" sz="2800" i="1" dirty="0"/>
              <a:t>del día del sábado para santificarlo</a:t>
            </a:r>
            <a:r>
              <a:rPr lang="es-CO" sz="2800" i="1" dirty="0" smtClean="0"/>
              <a:t>. </a:t>
            </a:r>
            <a:r>
              <a:rPr lang="es-CO" sz="2800" b="1" i="1" baseline="30000" dirty="0" smtClean="0"/>
              <a:t> </a:t>
            </a:r>
            <a:r>
              <a:rPr lang="es-CO" sz="2800" i="1" dirty="0"/>
              <a:t>Seis días trabajarás y harás toda tu obra, </a:t>
            </a:r>
            <a:r>
              <a:rPr lang="es-CO" sz="2800" b="1" i="1" baseline="30000" dirty="0" smtClean="0"/>
              <a:t> </a:t>
            </a:r>
            <a:r>
              <a:rPr lang="es-CO" sz="2800" i="1" dirty="0"/>
              <a:t>pero el séptimo día será sábado para Jehovah tu Dios. No harás en él obra alguna, ni tú, ni tu hijo, ni tu hija, ni tu siervo, ni tu sierva, ni tu animal, ni el forastero que está dentro de tus puertas. </a:t>
            </a:r>
            <a:r>
              <a:rPr lang="es-CO" sz="2800" i="1" dirty="0" smtClean="0"/>
              <a:t>Porque </a:t>
            </a:r>
            <a:r>
              <a:rPr lang="es-CO" sz="2800" i="1" dirty="0"/>
              <a:t>en seis días Jehovah hizo los cielos, la tierra y el mar, y todo lo que hay en ellos, y reposó en el séptimo día. Por eso Jehovah bendijo el día del sábado y lo </a:t>
            </a:r>
            <a:r>
              <a:rPr lang="es-CO" sz="2800" i="1" dirty="0" smtClean="0"/>
              <a:t>santificó».</a:t>
            </a:r>
            <a:r>
              <a:rPr lang="es-CO" sz="2800" i="1" dirty="0"/>
              <a:t/>
            </a:r>
            <a:br>
              <a:rPr lang="es-CO" sz="2800" i="1" dirty="0"/>
            </a:br>
            <a:r>
              <a:rPr lang="es-CO" sz="2800" dirty="0"/>
              <a:t/>
            </a:r>
            <a:br>
              <a:rPr lang="es-CO" sz="2800" dirty="0"/>
            </a:br>
            <a:r>
              <a:rPr lang="es-CO" sz="2800" dirty="0"/>
              <a:t>Nota: En el cuarto mandamiento encontramos todas las características de un sello, y que por lo tanto, convierten la Ley de Dios en un Sello</a:t>
            </a:r>
            <a:r>
              <a:rPr lang="es-CO" sz="2800" dirty="0" smtClean="0"/>
              <a:t>:</a:t>
            </a:r>
            <a:endParaRPr lang="es-CO" sz="2400" dirty="0"/>
          </a:p>
        </p:txBody>
      </p:sp>
    </p:spTree>
    <p:extLst>
      <p:ext uri="{BB962C8B-B14F-4D97-AF65-F5344CB8AC3E}">
        <p14:creationId xmlns:p14="http://schemas.microsoft.com/office/powerpoint/2010/main" val="380293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656184"/>
          </a:xfrm>
        </p:spPr>
        <p:txBody>
          <a:bodyPr>
            <a:normAutofit fontScale="77500" lnSpcReduction="20000"/>
          </a:bodyPr>
          <a:lstStyle/>
          <a:p>
            <a:pPr marL="0" indent="0" algn="ctr">
              <a:buNone/>
            </a:pPr>
            <a:r>
              <a:rPr lang="es-CO" sz="4400" b="1" i="1" dirty="0" smtClean="0">
                <a:solidFill>
                  <a:srgbClr val="FF0000"/>
                </a:solidFill>
              </a:rPr>
              <a:t>¿Qué </a:t>
            </a:r>
            <a:r>
              <a:rPr lang="es-CO" sz="4400" b="1" i="1" dirty="0">
                <a:solidFill>
                  <a:srgbClr val="FF0000"/>
                </a:solidFill>
              </a:rPr>
              <a:t>razón presenta Dios para que el Sábado sea una señal eterna entre Él y su pueblo</a:t>
            </a:r>
            <a:r>
              <a:rPr lang="es-CO" sz="4400" b="1" i="1" dirty="0" smtClean="0">
                <a:solidFill>
                  <a:srgbClr val="FF0000"/>
                </a:solidFill>
              </a:rPr>
              <a:t>?</a:t>
            </a:r>
            <a:r>
              <a:rPr lang="es-CO" dirty="0"/>
              <a:t/>
            </a:r>
            <a:br>
              <a:rPr lang="es-CO" dirty="0"/>
            </a:br>
            <a:endParaRPr lang="es-CO" dirty="0"/>
          </a:p>
        </p:txBody>
      </p:sp>
      <p:sp>
        <p:nvSpPr>
          <p:cNvPr id="5" name="4 Rectángulo"/>
          <p:cNvSpPr/>
          <p:nvPr/>
        </p:nvSpPr>
        <p:spPr>
          <a:xfrm>
            <a:off x="163690" y="1767296"/>
            <a:ext cx="4408310" cy="3539430"/>
          </a:xfrm>
          <a:prstGeom prst="rect">
            <a:avLst/>
          </a:prstGeom>
        </p:spPr>
        <p:txBody>
          <a:bodyPr wrap="square">
            <a:spAutoFit/>
          </a:bodyPr>
          <a:lstStyle/>
          <a:p>
            <a:r>
              <a:rPr lang="es-CO" sz="3200" b="1" i="1" dirty="0">
                <a:solidFill>
                  <a:srgbClr val="FF0000"/>
                </a:solidFill>
              </a:rPr>
              <a:t>Éxodo 31:17</a:t>
            </a:r>
            <a:r>
              <a:rPr lang="es-CO" sz="3200" dirty="0">
                <a:solidFill>
                  <a:srgbClr val="FF0000"/>
                </a:solidFill>
              </a:rPr>
              <a:t> </a:t>
            </a:r>
            <a:r>
              <a:rPr lang="es-CO" sz="3200" dirty="0"/>
              <a:t>"Señal es para siempre entre mí y los hijos de Israel; porque en seis días hizo Jehová los cielos y la tierra, y en el séptimo día cesó y </a:t>
            </a:r>
            <a:r>
              <a:rPr lang="es-CO" sz="3200" dirty="0" smtClean="0"/>
              <a:t>reposó«.</a:t>
            </a:r>
            <a:endParaRPr lang="es-CO" sz="3200" dirty="0"/>
          </a:p>
        </p:txBody>
      </p:sp>
      <p:sp>
        <p:nvSpPr>
          <p:cNvPr id="6" name="5 Rectángulo"/>
          <p:cNvSpPr/>
          <p:nvPr/>
        </p:nvSpPr>
        <p:spPr>
          <a:xfrm>
            <a:off x="241783" y="5517232"/>
            <a:ext cx="8424936" cy="1384995"/>
          </a:xfrm>
          <a:prstGeom prst="rect">
            <a:avLst/>
          </a:prstGeom>
        </p:spPr>
        <p:txBody>
          <a:bodyPr wrap="square">
            <a:spAutoFit/>
          </a:bodyPr>
          <a:lstStyle/>
          <a:p>
            <a:pPr algn="ctr"/>
            <a:r>
              <a:rPr lang="es-CO" sz="2800" b="1" dirty="0">
                <a:solidFill>
                  <a:srgbClr val="FF0000"/>
                </a:solidFill>
              </a:rPr>
              <a:t>Nota:</a:t>
            </a:r>
            <a:r>
              <a:rPr lang="es-CO" sz="2800" dirty="0">
                <a:solidFill>
                  <a:srgbClr val="FF0000"/>
                </a:solidFill>
              </a:rPr>
              <a:t> En este texto se nos indica que el Sábado es una señal o sello que nos recuerda que Dios es el Creador.</a:t>
            </a:r>
            <a:br>
              <a:rPr lang="es-CO" sz="2800" dirty="0">
                <a:solidFill>
                  <a:srgbClr val="FF0000"/>
                </a:solidFill>
              </a:rPr>
            </a:br>
            <a:endParaRPr lang="es-CO" sz="2800" dirty="0">
              <a:solidFill>
                <a:srgbClr val="FF0000"/>
              </a:solidFill>
            </a:endParaRPr>
          </a:p>
        </p:txBody>
      </p:sp>
      <p:pic>
        <p:nvPicPr>
          <p:cNvPr id="4098" name="Picture 2" descr="http://sabadogigante.org/resources/0911012.jpg?sys_ts=12839952737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060847"/>
            <a:ext cx="4176464" cy="2952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44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229600" cy="6264696"/>
          </a:xfrm>
        </p:spPr>
        <p:txBody>
          <a:bodyPr>
            <a:normAutofit fontScale="85000" lnSpcReduction="20000"/>
          </a:bodyPr>
          <a:lstStyle/>
          <a:p>
            <a:pPr marL="0" indent="0" algn="ctr">
              <a:buNone/>
            </a:pPr>
            <a:r>
              <a:rPr lang="es-CO" sz="4000" b="1" i="1" dirty="0" smtClean="0">
                <a:solidFill>
                  <a:srgbClr val="FF0000"/>
                </a:solidFill>
              </a:rPr>
              <a:t>¿De </a:t>
            </a:r>
            <a:r>
              <a:rPr lang="es-CO" sz="4000" b="1" i="1" dirty="0">
                <a:solidFill>
                  <a:srgbClr val="FF0000"/>
                </a:solidFill>
              </a:rPr>
              <a:t>qué es señal la observancia del sábado? </a:t>
            </a:r>
            <a:r>
              <a:rPr lang="es-CO" sz="4000" b="1" dirty="0">
                <a:solidFill>
                  <a:srgbClr val="FF0000"/>
                </a:solidFill>
              </a:rPr>
              <a:t/>
            </a:r>
            <a:br>
              <a:rPr lang="es-CO" sz="4000" b="1" dirty="0">
                <a:solidFill>
                  <a:srgbClr val="FF0000"/>
                </a:solidFill>
              </a:rPr>
            </a:br>
            <a:endParaRPr lang="es-CO" sz="4000" b="1" dirty="0" smtClean="0">
              <a:solidFill>
                <a:srgbClr val="FF0000"/>
              </a:solidFill>
            </a:endParaRPr>
          </a:p>
          <a:p>
            <a:pPr marL="0" indent="0" algn="ctr">
              <a:buNone/>
            </a:pPr>
            <a:r>
              <a:rPr lang="es-CO" b="1" i="1" dirty="0" smtClean="0">
                <a:solidFill>
                  <a:srgbClr val="FF0000"/>
                </a:solidFill>
              </a:rPr>
              <a:t>Ezequiel </a:t>
            </a:r>
            <a:r>
              <a:rPr lang="es-CO" b="1" i="1" dirty="0">
                <a:solidFill>
                  <a:srgbClr val="FF0000"/>
                </a:solidFill>
              </a:rPr>
              <a:t>20:20</a:t>
            </a:r>
            <a:r>
              <a:rPr lang="es-CO" b="1" i="1" dirty="0" smtClean="0"/>
              <a:t>. </a:t>
            </a:r>
            <a:r>
              <a:rPr lang="es-CO" dirty="0" smtClean="0"/>
              <a:t>"y santificad mis días de reposo, y sean por </a:t>
            </a:r>
            <a:r>
              <a:rPr lang="es-CO" i="1" u="sng" dirty="0" smtClean="0"/>
              <a:t>señal</a:t>
            </a:r>
            <a:r>
              <a:rPr lang="es-CO" dirty="0" smtClean="0"/>
              <a:t> entre mí y vosotros, para que sepáis que yo soy Jehová </a:t>
            </a:r>
            <a:r>
              <a:rPr lang="es-CO" i="1" u="sng" dirty="0" smtClean="0"/>
              <a:t>vuestro Dios</a:t>
            </a:r>
            <a:r>
              <a:rPr lang="es-CO" dirty="0" smtClean="0"/>
              <a:t>".</a:t>
            </a:r>
          </a:p>
          <a:p>
            <a:pPr marL="0" indent="0" algn="ctr">
              <a:buNone/>
            </a:pPr>
            <a:endParaRPr lang="es-CO" dirty="0"/>
          </a:p>
          <a:p>
            <a:pPr marL="0" indent="0" algn="ctr">
              <a:buNone/>
            </a:pPr>
            <a:r>
              <a:rPr lang="es-CO" dirty="0" smtClean="0"/>
              <a:t>Aquí en este texto Dios nos dice dos puntos muy importantes:</a:t>
            </a:r>
          </a:p>
          <a:p>
            <a:pPr marL="0" indent="0">
              <a:buNone/>
            </a:pPr>
            <a:endParaRPr lang="es-CO" dirty="0"/>
          </a:p>
          <a:p>
            <a:pPr marL="0" indent="0">
              <a:buNone/>
            </a:pPr>
            <a:r>
              <a:rPr lang="es-CO" dirty="0"/>
              <a:t> </a:t>
            </a:r>
            <a:r>
              <a:rPr lang="es-CO" b="1" u="sng" dirty="0" smtClean="0"/>
              <a:t>Primero</a:t>
            </a:r>
            <a:r>
              <a:rPr lang="es-CO" dirty="0" smtClean="0"/>
              <a:t>. En </a:t>
            </a:r>
            <a:r>
              <a:rPr lang="es-CO" dirty="0"/>
              <a:t>ese pasaje se afirma que el sábado es señal de que es Jehová quien </a:t>
            </a:r>
            <a:r>
              <a:rPr lang="es-CO" i="1" u="sng" dirty="0"/>
              <a:t>santifica</a:t>
            </a:r>
            <a:r>
              <a:rPr lang="es-CO" dirty="0"/>
              <a:t>. </a:t>
            </a:r>
            <a:endParaRPr lang="es-CO" dirty="0" smtClean="0"/>
          </a:p>
          <a:p>
            <a:pPr marL="0" indent="0">
              <a:buNone/>
            </a:pPr>
            <a:r>
              <a:rPr lang="es-CO" b="1" u="sng" dirty="0" smtClean="0"/>
              <a:t>Segundo</a:t>
            </a:r>
            <a:r>
              <a:rPr lang="es-CO" dirty="0" smtClean="0"/>
              <a:t>.  </a:t>
            </a:r>
            <a:r>
              <a:rPr lang="es-CO" dirty="0"/>
              <a:t>Aquí se presenta </a:t>
            </a:r>
            <a:r>
              <a:rPr lang="es-CO" dirty="0" smtClean="0"/>
              <a:t>el sábado como </a:t>
            </a:r>
            <a:r>
              <a:rPr lang="es-CO" dirty="0"/>
              <a:t>señal de que Jehová es el Dios de </a:t>
            </a:r>
            <a:r>
              <a:rPr lang="es-CO" dirty="0" smtClean="0"/>
              <a:t>Israel, (tanto del literal como del Israel espiritual del Nuevo Testamento). Porque en Exo.31:17, Dice que es señal para «siempre» entre Dios y los hijos de Israel </a:t>
            </a:r>
            <a:r>
              <a:rPr lang="es-CO" dirty="0" smtClean="0">
                <a:solidFill>
                  <a:srgbClr val="FF0000"/>
                </a:solidFill>
              </a:rPr>
              <a:t>(Lea Gal.3:27-29)</a:t>
            </a:r>
            <a:r>
              <a:rPr lang="es-CO" dirty="0" smtClean="0"/>
              <a:t> </a:t>
            </a:r>
          </a:p>
        </p:txBody>
      </p:sp>
    </p:spTree>
    <p:extLst>
      <p:ext uri="{BB962C8B-B14F-4D97-AF65-F5344CB8AC3E}">
        <p14:creationId xmlns:p14="http://schemas.microsoft.com/office/powerpoint/2010/main" val="3175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44929" y="332656"/>
            <a:ext cx="5191167" cy="6336704"/>
          </a:xfrm>
        </p:spPr>
        <p:txBody>
          <a:bodyPr>
            <a:noAutofit/>
          </a:bodyPr>
          <a:lstStyle/>
          <a:p>
            <a:pPr marL="0" indent="0" algn="ctr">
              <a:buNone/>
            </a:pPr>
            <a:endParaRPr lang="es-CO" sz="3600" dirty="0" smtClean="0"/>
          </a:p>
          <a:p>
            <a:pPr marL="0" indent="0" algn="ctr">
              <a:buNone/>
            </a:pPr>
            <a:r>
              <a:rPr lang="es-CO" sz="3600" dirty="0" smtClean="0"/>
              <a:t>Los </a:t>
            </a:r>
            <a:r>
              <a:rPr lang="es-CO" sz="3600" dirty="0"/>
              <a:t>justos vivos recibirán el sello de Dios antes de la terminación del tiempo de gracia.</a:t>
            </a:r>
            <a:br>
              <a:rPr lang="es-CO" sz="3600" dirty="0"/>
            </a:br>
            <a:r>
              <a:rPr lang="es-CO" sz="3600" dirty="0"/>
              <a:t>La señal o sello de Dios se revela en la observancia del séptimo día, monumento recordativo de la creación por el Señor. </a:t>
            </a:r>
          </a:p>
        </p:txBody>
      </p:sp>
      <p:pic>
        <p:nvPicPr>
          <p:cNvPr id="4" name="Picture 4" descr="http://t2.gstatic.com/images?q=tbn:ANd9GcT3cda46xmBJwthlVZrQFWnsn0nH3asuMdk5YdNjqaOocyrx2qPc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4576" y="1268760"/>
            <a:ext cx="331236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029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856984" cy="1143000"/>
          </a:xfrm>
        </p:spPr>
        <p:txBody>
          <a:bodyPr>
            <a:noAutofit/>
          </a:bodyPr>
          <a:lstStyle/>
          <a:p>
            <a:r>
              <a:rPr lang="es-CO" sz="3600" b="1" i="1" dirty="0" smtClean="0">
                <a:solidFill>
                  <a:srgbClr val="FF0000"/>
                </a:solidFill>
                <a:latin typeface="Agency FB" pitchFamily="34" charset="0"/>
              </a:rPr>
              <a:t>¡Ya vimos según la Biblia, cual es el sello de Dios! </a:t>
            </a:r>
            <a:r>
              <a:rPr lang="es-CO" sz="3600" b="1" i="1" dirty="0" smtClean="0">
                <a:solidFill>
                  <a:srgbClr val="FF0000"/>
                </a:solidFill>
                <a:latin typeface="Agency FB" pitchFamily="34" charset="0"/>
              </a:rPr>
              <a:t>Ahora </a:t>
            </a:r>
            <a:r>
              <a:rPr lang="es-CO" sz="3600" b="1" i="1" dirty="0" err="1" smtClean="0">
                <a:solidFill>
                  <a:srgbClr val="FF0000"/>
                </a:solidFill>
                <a:latin typeface="Agency FB" pitchFamily="34" charset="0"/>
              </a:rPr>
              <a:t>beamos</a:t>
            </a:r>
            <a:r>
              <a:rPr lang="es-CO" sz="3600" b="1" i="1" dirty="0" smtClean="0">
                <a:solidFill>
                  <a:srgbClr val="FF0000"/>
                </a:solidFill>
                <a:latin typeface="Agency FB" pitchFamily="34" charset="0"/>
              </a:rPr>
              <a:t>, </a:t>
            </a:r>
            <a:r>
              <a:rPr lang="es-CO" sz="3600" b="1" i="1" dirty="0" smtClean="0">
                <a:solidFill>
                  <a:srgbClr val="FF0000"/>
                </a:solidFill>
                <a:latin typeface="Agency FB" pitchFamily="34" charset="0"/>
              </a:rPr>
              <a:t>¿Cuál es la marca de la Bestia?</a:t>
            </a:r>
            <a:endParaRPr lang="es-CO" sz="3600"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92500" lnSpcReduction="20000"/>
          </a:bodyPr>
          <a:lstStyle/>
          <a:p>
            <a:pPr marL="0" indent="0">
              <a:buNone/>
            </a:pPr>
            <a:r>
              <a:rPr lang="es-CO" dirty="0" smtClean="0"/>
              <a:t>Cierto día un hombre abrió el libro de </a:t>
            </a:r>
            <a:r>
              <a:rPr lang="es-CO" dirty="0"/>
              <a:t>Peter Geiermann, </a:t>
            </a:r>
            <a:r>
              <a:rPr lang="es-CO" dirty="0" smtClean="0"/>
              <a:t>A Convert's </a:t>
            </a:r>
            <a:r>
              <a:rPr lang="es-CO" dirty="0"/>
              <a:t>Catechism of Catholic Doctrine, y leyó </a:t>
            </a:r>
            <a:r>
              <a:rPr lang="es-CO" dirty="0" smtClean="0"/>
              <a:t>lo siguiente </a:t>
            </a:r>
            <a:r>
              <a:rPr lang="es-CO" dirty="0"/>
              <a:t>en la página 50</a:t>
            </a:r>
            <a:r>
              <a:rPr lang="es-CO" dirty="0" smtClean="0"/>
              <a:t>:</a:t>
            </a:r>
          </a:p>
          <a:p>
            <a:pPr marL="0" indent="0">
              <a:buNone/>
            </a:pPr>
            <a:endParaRPr lang="es-CO" dirty="0" smtClean="0"/>
          </a:p>
          <a:p>
            <a:pPr marL="0" indent="0">
              <a:buNone/>
            </a:pPr>
            <a:r>
              <a:rPr lang="es-CO" dirty="0" smtClean="0"/>
              <a:t>P</a:t>
            </a:r>
            <a:r>
              <a:rPr lang="es-CO" dirty="0"/>
              <a:t>. ¿CUAL ES EL DIA SABADO</a:t>
            </a:r>
            <a:r>
              <a:rPr lang="es-CO" dirty="0" smtClean="0"/>
              <a:t>?</a:t>
            </a:r>
          </a:p>
          <a:p>
            <a:pPr marL="0" indent="0">
              <a:buNone/>
            </a:pPr>
            <a:r>
              <a:rPr lang="es-CO" dirty="0" smtClean="0"/>
              <a:t>R</a:t>
            </a:r>
            <a:r>
              <a:rPr lang="es-CO" dirty="0"/>
              <a:t>. El Sábado es el día de reposo</a:t>
            </a:r>
            <a:r>
              <a:rPr lang="es-CO" dirty="0" smtClean="0"/>
              <a:t>.</a:t>
            </a:r>
          </a:p>
          <a:p>
            <a:pPr marL="0" indent="0">
              <a:buNone/>
            </a:pPr>
            <a:r>
              <a:rPr lang="es-CO" dirty="0" smtClean="0"/>
              <a:t>P</a:t>
            </a:r>
            <a:r>
              <a:rPr lang="es-CO" dirty="0"/>
              <a:t>. ¿POR QUE GUARDAMOS EL DOMINGO EN </a:t>
            </a:r>
            <a:r>
              <a:rPr lang="es-CO" dirty="0" smtClean="0"/>
              <a:t>VEZ DE </a:t>
            </a:r>
            <a:r>
              <a:rPr lang="es-CO" dirty="0"/>
              <a:t>GUARDAR EL SABADO</a:t>
            </a:r>
            <a:r>
              <a:rPr lang="es-CO" dirty="0" smtClean="0"/>
              <a:t>?</a:t>
            </a:r>
          </a:p>
          <a:p>
            <a:pPr marL="0" indent="0">
              <a:buNone/>
            </a:pPr>
            <a:r>
              <a:rPr lang="es-CO" dirty="0" smtClean="0"/>
              <a:t>R</a:t>
            </a:r>
            <a:r>
              <a:rPr lang="es-CO" dirty="0"/>
              <a:t>. Observamos el Domingo en vez del Sábado porque </a:t>
            </a:r>
            <a:r>
              <a:rPr lang="es-CO" dirty="0" smtClean="0"/>
              <a:t>la Iglesia </a:t>
            </a:r>
            <a:r>
              <a:rPr lang="es-CO" dirty="0"/>
              <a:t>Católica transfirió la solemnidad del Sábado </a:t>
            </a:r>
            <a:r>
              <a:rPr lang="es-CO" dirty="0" smtClean="0"/>
              <a:t>al Domingo".</a:t>
            </a:r>
          </a:p>
        </p:txBody>
      </p:sp>
    </p:spTree>
    <p:extLst>
      <p:ext uri="{BB962C8B-B14F-4D97-AF65-F5344CB8AC3E}">
        <p14:creationId xmlns:p14="http://schemas.microsoft.com/office/powerpoint/2010/main" val="2938308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500"/>
                                        <p:tgtEl>
                                          <p:spTgt spid="3">
                                            <p:txEl>
                                              <p:pRg st="2" end="2"/>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5" dur="500"/>
                                        <p:tgtEl>
                                          <p:spTgt spid="3">
                                            <p:txEl>
                                              <p:pRg st="3" end="3"/>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8" dur="500"/>
                                        <p:tgtEl>
                                          <p:spTgt spid="3">
                                            <p:txEl>
                                              <p:pRg st="4" end="4"/>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Y tratará de cambiar los tiempos y la Ley Daniel 7:25.</a:t>
            </a:r>
            <a:endParaRPr lang="es-CO" b="1" i="1" dirty="0">
              <a:solidFill>
                <a:srgbClr val="FF0000"/>
              </a:solidFill>
              <a:latin typeface="Agency FB" pitchFamily="34" charset="0"/>
            </a:endParaRPr>
          </a:p>
        </p:txBody>
      </p:sp>
      <p:pic>
        <p:nvPicPr>
          <p:cNvPr id="4" name="Picture 2" descr="http://1.bp.blogspot.com/_bJnGF_WmPSU/SY7aVUhfDFI/AAAAAAAAD4U/nFqNyaeB50I/s320/breach.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628800"/>
            <a:ext cx="4176464" cy="475252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1.gstatic.com/images?q=tbn:ANd9GcQLFI4E928lSJOhE7oPE2ltXR0YEb6p9HuerwlabWpdQF6ltRMvZ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1772817"/>
            <a:ext cx="4248472"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03967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85000" lnSpcReduction="20000"/>
          </a:bodyPr>
          <a:lstStyle/>
          <a:p>
            <a:pPr marL="0" indent="0">
              <a:buNone/>
            </a:pPr>
            <a:r>
              <a:rPr lang="es-CO" dirty="0"/>
              <a:t>El hombre estaba confundido y se imaginó que debía haber algún error, y por lo tanto le escribió una carta al famoso Cardenal Jaime Gibbons de Baltimore y le preguntó si la Iglesia Católica en verdad había cambiado el día de reposo del Sábado al Domingo. El Cardenal le respondió: </a:t>
            </a:r>
          </a:p>
          <a:p>
            <a:pPr marL="0" indent="0">
              <a:buNone/>
            </a:pPr>
            <a:endParaRPr lang="es-CO" dirty="0" smtClean="0"/>
          </a:p>
          <a:p>
            <a:pPr marL="0" indent="0" algn="ctr">
              <a:buNone/>
            </a:pPr>
            <a:r>
              <a:rPr lang="es-CO" dirty="0" smtClean="0">
                <a:solidFill>
                  <a:srgbClr val="FF0000"/>
                </a:solidFill>
              </a:rPr>
              <a:t>"</a:t>
            </a:r>
            <a:r>
              <a:rPr lang="es-CO" dirty="0">
                <a:solidFill>
                  <a:srgbClr val="FF0000"/>
                </a:solidFill>
              </a:rPr>
              <a:t>Claro que la Iglesia Católica reclama que el cambio fué suyo. Y este acto constituye una </a:t>
            </a:r>
            <a:r>
              <a:rPr lang="es-CO" b="1" dirty="0">
                <a:solidFill>
                  <a:srgbClr val="FF0000"/>
                </a:solidFill>
              </a:rPr>
              <a:t>MARCA</a:t>
            </a:r>
            <a:r>
              <a:rPr lang="es-CO" dirty="0">
                <a:solidFill>
                  <a:srgbClr val="FF0000"/>
                </a:solidFill>
              </a:rPr>
              <a:t> de su poder eclesiástico y de su autoridad en asuntos religiosos. </a:t>
            </a:r>
          </a:p>
          <a:p>
            <a:pPr marL="0" indent="0">
              <a:buNone/>
            </a:pPr>
            <a:endParaRPr lang="es-CO" dirty="0" smtClean="0"/>
          </a:p>
          <a:p>
            <a:pPr marL="0" indent="0">
              <a:buNone/>
            </a:pPr>
            <a:r>
              <a:rPr lang="es-CO" dirty="0" smtClean="0"/>
              <a:t>"</a:t>
            </a:r>
            <a:r>
              <a:rPr lang="es-CO" dirty="0"/>
              <a:t>Note también las siguientes palabras de la revista The Catholic Record, publicado en Londres y en Ontario, Canadá, Septiembre 1, 1923: "El </a:t>
            </a:r>
            <a:r>
              <a:rPr lang="es-CO" b="1" dirty="0"/>
              <a:t>Domingo es nuestra MARCA de autoridad</a:t>
            </a:r>
            <a:r>
              <a:rPr lang="es-CO" dirty="0"/>
              <a:t>. . . la iglesia está por encima de la Biblia y este cambio de la observancia del Sábado es una prueba de tal hecho".</a:t>
            </a:r>
          </a:p>
          <a:p>
            <a:endParaRPr lang="es-CO" dirty="0"/>
          </a:p>
          <a:p>
            <a:endParaRPr lang="es-CO" dirty="0"/>
          </a:p>
        </p:txBody>
      </p:sp>
    </p:spTree>
    <p:extLst>
      <p:ext uri="{BB962C8B-B14F-4D97-AF65-F5344CB8AC3E}">
        <p14:creationId xmlns:p14="http://schemas.microsoft.com/office/powerpoint/2010/main" val="102710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762872" cy="6120680"/>
          </a:xfrm>
        </p:spPr>
        <p:txBody>
          <a:bodyPr>
            <a:normAutofit/>
          </a:bodyPr>
          <a:lstStyle/>
          <a:p>
            <a:pPr marL="0" indent="0" algn="ctr">
              <a:buNone/>
            </a:pPr>
            <a:r>
              <a:rPr lang="es-CO" dirty="0" smtClean="0"/>
              <a:t>Note que </a:t>
            </a:r>
            <a:r>
              <a:rPr lang="es-CO" dirty="0"/>
              <a:t>l</a:t>
            </a:r>
            <a:r>
              <a:rPr lang="es-CO" dirty="0" smtClean="0"/>
              <a:t>a </a:t>
            </a:r>
            <a:r>
              <a:rPr lang="es-CO" dirty="0"/>
              <a:t>marca de la </a:t>
            </a:r>
            <a:r>
              <a:rPr lang="es-CO" dirty="0" smtClean="0"/>
              <a:t>bestia, la observancia del Domingo, primer día de la semana, </a:t>
            </a:r>
            <a:r>
              <a:rPr lang="es-CO" dirty="0"/>
              <a:t>es lo opuesto </a:t>
            </a:r>
            <a:r>
              <a:rPr lang="es-CO" dirty="0" smtClean="0"/>
              <a:t>al sello de Dios, la observancia del Sábado, séptimo día de la semana  que será implantado en la «frente de los siervos de Dios por el ángel», </a:t>
            </a:r>
            <a:r>
              <a:rPr lang="es-CO" u="sng" dirty="0" smtClean="0"/>
              <a:t>antes de que termine el tiempo de gracia.</a:t>
            </a:r>
          </a:p>
          <a:p>
            <a:pPr marL="0" indent="0" algn="ctr">
              <a:buNone/>
            </a:pPr>
            <a:endParaRPr lang="es-CO" dirty="0"/>
          </a:p>
          <a:p>
            <a:endParaRPr lang="es-CO" dirty="0"/>
          </a:p>
        </p:txBody>
      </p:sp>
      <p:pic>
        <p:nvPicPr>
          <p:cNvPr id="2050" name="Picture 2" descr="http://t3.gstatic.com/images?q=tbn:ANd9GcT0khzIk74ef1kRlcSATEh6L-2Nkdop3GYgARIxzEjcBdn16R3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76672"/>
            <a:ext cx="3384376" cy="266050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galeon.hispavista.com/graciaymisericordia/img/SELL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8977" y="3501009"/>
            <a:ext cx="3377480"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2731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78896" cy="6048672"/>
          </a:xfrm>
        </p:spPr>
        <p:txBody>
          <a:bodyPr>
            <a:normAutofit/>
          </a:bodyPr>
          <a:lstStyle/>
          <a:p>
            <a:pPr marL="0" indent="0" algn="ctr">
              <a:buNone/>
            </a:pPr>
            <a:r>
              <a:rPr lang="es-CO" dirty="0"/>
              <a:t>La observancia del domingo no constituye aún la marca de la bestia y no lo será hasta tanto se </a:t>
            </a:r>
            <a:r>
              <a:rPr lang="es-CO" u="sng" dirty="0"/>
              <a:t>promulgue el decreto que induzca a los hombres a venerar ese día de reposo idolátrico</a:t>
            </a:r>
            <a:r>
              <a:rPr lang="es-CO" dirty="0" smtClean="0"/>
              <a:t>.</a:t>
            </a:r>
          </a:p>
          <a:p>
            <a:pPr marL="0" indent="0" algn="ctr">
              <a:buNone/>
            </a:pPr>
            <a:r>
              <a:rPr lang="es-CO" dirty="0" smtClean="0"/>
              <a:t> </a:t>
            </a:r>
            <a:r>
              <a:rPr lang="es-CO" dirty="0">
                <a:solidFill>
                  <a:srgbClr val="FF0000"/>
                </a:solidFill>
              </a:rPr>
              <a:t>Llegará el momento cuando ese día se transformará en una prueba, pero esa época no ha llegado aún.*</a:t>
            </a:r>
            <a:br>
              <a:rPr lang="es-CO" dirty="0">
                <a:solidFill>
                  <a:srgbClr val="FF0000"/>
                </a:solidFill>
              </a:rPr>
            </a:br>
            <a:endParaRPr lang="es-CO" dirty="0">
              <a:solidFill>
                <a:srgbClr val="FF0000"/>
              </a:solidFill>
            </a:endParaRPr>
          </a:p>
          <a:p>
            <a:endParaRPr lang="es-CO" dirty="0"/>
          </a:p>
        </p:txBody>
      </p:sp>
      <p:pic>
        <p:nvPicPr>
          <p:cNvPr id="3074" name="Picture 2" descr="http://t1.gstatic.com/images?q=tbn:ANd9GcSgyq7Jo-oCPb2bh0VD_tv2tEPOfaE4B_F7YYTcsffAekukZw8ky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60648"/>
            <a:ext cx="2880320" cy="26642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t1.gstatic.com/images?q=tbn:ANd9GcQLFI4E928lSJOhE7oPE2ltXR0YEb6p9HuerwlabWpdQF6ltRMvZ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212976"/>
            <a:ext cx="2880320"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344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5976664" cy="6264696"/>
          </a:xfrm>
        </p:spPr>
        <p:txBody>
          <a:bodyPr>
            <a:normAutofit/>
          </a:bodyPr>
          <a:lstStyle/>
          <a:p>
            <a:pPr marL="0" indent="0" algn="ctr">
              <a:buNone/>
            </a:pPr>
            <a:r>
              <a:rPr lang="es-CO" dirty="0" smtClean="0"/>
              <a:t>Cuando se promulgue el decreto sobre la observancia del domingo como día de reposo obligatorio, será el tiempo cuando los que veneran el día sábado establecido por Dios como su día de reposo, deberán abandonar las ciudades y refugiarse en los montes como sucedió en el año setenta en ocasión de la destrucción de Jerusalén. </a:t>
            </a:r>
          </a:p>
          <a:p>
            <a:pPr marL="0" indent="0" algn="ctr">
              <a:buNone/>
            </a:pPr>
            <a:r>
              <a:rPr lang="es-CO" dirty="0" smtClean="0">
                <a:solidFill>
                  <a:srgbClr val="FF0000"/>
                </a:solidFill>
              </a:rPr>
              <a:t>(Lea Mat.24:15-22).  </a:t>
            </a:r>
            <a:endParaRPr lang="es-CO" dirty="0">
              <a:solidFill>
                <a:srgbClr val="FF0000"/>
              </a:solidFill>
            </a:endParaRPr>
          </a:p>
        </p:txBody>
      </p:sp>
      <p:pic>
        <p:nvPicPr>
          <p:cNvPr id="1026" name="Picture 2" descr="http://t1.gstatic.com/images?q=tbn:ANd9GcSFe7Tkf4ROdjpWBvnA9SJExXKyO6NcegpLD0zpzwJL2Jd0Prj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980728"/>
            <a:ext cx="2736304" cy="349833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156176" y="4515122"/>
            <a:ext cx="2736304" cy="1815882"/>
          </a:xfrm>
          <a:prstGeom prst="rect">
            <a:avLst/>
          </a:prstGeom>
        </p:spPr>
        <p:txBody>
          <a:bodyPr wrap="square">
            <a:spAutoFit/>
          </a:bodyPr>
          <a:lstStyle/>
          <a:p>
            <a:pPr algn="ctr"/>
            <a:r>
              <a:rPr lang="es-CO" sz="2800" dirty="0">
                <a:solidFill>
                  <a:srgbClr val="FF0000"/>
                </a:solidFill>
              </a:rPr>
              <a:t>El paso siguiente será la venida de Cristo en gloria por su pueblo. </a:t>
            </a:r>
            <a:endParaRPr lang="es-CO" sz="2800" dirty="0">
              <a:solidFill>
                <a:srgbClr val="FF0000"/>
              </a:solidFill>
            </a:endParaRPr>
          </a:p>
        </p:txBody>
      </p:sp>
    </p:spTree>
    <p:extLst>
      <p:ext uri="{BB962C8B-B14F-4D97-AF65-F5344CB8AC3E}">
        <p14:creationId xmlns:p14="http://schemas.microsoft.com/office/powerpoint/2010/main" val="88712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gradFill>
            <a:gsLst>
              <a:gs pos="0">
                <a:srgbClr val="FFEFD1"/>
              </a:gs>
              <a:gs pos="64999">
                <a:srgbClr val="F0EBD5"/>
              </a:gs>
              <a:gs pos="100000">
                <a:srgbClr val="D1C39F"/>
              </a:gs>
            </a:gsLst>
            <a:lin ang="5400000" scaled="0"/>
          </a:gradFill>
        </p:spPr>
        <p:txBody>
          <a:bodyPr/>
          <a:lstStyle/>
          <a:p>
            <a:pPr marL="0" indent="0" algn="ctr">
              <a:buNone/>
            </a:pPr>
            <a:r>
              <a:rPr lang="es-CO" i="1" dirty="0" smtClean="0">
                <a:solidFill>
                  <a:srgbClr val="FF0000"/>
                </a:solidFill>
                <a:latin typeface="Algerian" pitchFamily="82" charset="0"/>
              </a:rPr>
              <a:t>Coincidencias entre la marca de la bestia y el microchip.</a:t>
            </a:r>
          </a:p>
          <a:p>
            <a:pPr marL="0" indent="0" algn="ctr">
              <a:buNone/>
            </a:pPr>
            <a:endParaRPr lang="es-CO" i="1" dirty="0">
              <a:solidFill>
                <a:srgbClr val="FF0000"/>
              </a:solidFill>
              <a:latin typeface="Algerian" pitchFamily="82" charset="0"/>
            </a:endParaRPr>
          </a:p>
          <a:p>
            <a:pPr marL="0" indent="0">
              <a:buNone/>
            </a:pPr>
            <a:r>
              <a:rPr lang="es-CO" i="1" dirty="0" smtClean="0">
                <a:latin typeface="+mj-lt"/>
              </a:rPr>
              <a:t>1). Tendrá su origen en Estados Unidos.</a:t>
            </a:r>
          </a:p>
          <a:p>
            <a:pPr marL="0" indent="0">
              <a:buNone/>
            </a:pPr>
            <a:r>
              <a:rPr lang="es-CO" i="1" dirty="0" smtClean="0">
                <a:latin typeface="+mj-lt"/>
              </a:rPr>
              <a:t>2).Será implantado en todos los habitantes de la tierra.</a:t>
            </a:r>
          </a:p>
          <a:p>
            <a:pPr marL="0" indent="0">
              <a:buNone/>
            </a:pPr>
            <a:r>
              <a:rPr lang="es-CO" i="1" dirty="0" smtClean="0">
                <a:latin typeface="+mj-lt"/>
              </a:rPr>
              <a:t>3). El que no lo tenga, no podrá conseguir trabajo, comprar ni vender.</a:t>
            </a:r>
          </a:p>
          <a:p>
            <a:pPr marL="0" indent="0">
              <a:buNone/>
            </a:pPr>
            <a:r>
              <a:rPr lang="es-CO" i="1" dirty="0" smtClean="0">
                <a:latin typeface="+mj-lt"/>
              </a:rPr>
              <a:t>4). Será considerado como un estigma de la sociedad.</a:t>
            </a:r>
            <a:endParaRPr lang="es-CO" i="1" dirty="0">
              <a:latin typeface="+mj-lt"/>
            </a:endParaRPr>
          </a:p>
        </p:txBody>
      </p:sp>
    </p:spTree>
    <p:extLst>
      <p:ext uri="{BB962C8B-B14F-4D97-AF65-F5344CB8AC3E}">
        <p14:creationId xmlns:p14="http://schemas.microsoft.com/office/powerpoint/2010/main" val="1793694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739</TotalTime>
  <Words>1320</Words>
  <Application>Microsoft Office PowerPoint</Application>
  <PresentationFormat>Presentación en pantalla (4:3)</PresentationFormat>
  <Paragraphs>92</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Presentación de PowerPoint</vt:lpstr>
      <vt:lpstr>Presentación de PowerPoint</vt:lpstr>
      <vt:lpstr>Presentación de PowerPoint</vt:lpstr>
      <vt:lpstr>Jeringa con la que será implantado el microchip</vt:lpstr>
      <vt:lpstr>Presentación de PowerPoint</vt:lpstr>
      <vt:lpstr>Presentación de PowerPoint</vt:lpstr>
      <vt:lpstr>Presentación de PowerPoint</vt:lpstr>
      <vt:lpstr>Presentación de PowerPoint</vt:lpstr>
      <vt:lpstr>Presentación de PowerPoint</vt:lpstr>
      <vt:lpstr>El principio será para la salud, pero finalmente tiene otros propósitos que no se han dado a conocer</vt:lpstr>
      <vt:lpstr>Presentación de PowerPoint</vt:lpstr>
      <vt:lpstr>Presentación de PowerPoint</vt:lpstr>
      <vt:lpstr>Recuerde que el microchip no es la maraca de la bestia, pero según las evidencias puede ser utilizado para implantarla.</vt:lpstr>
      <vt:lpstr>Presentación de PowerPoint</vt:lpstr>
      <vt:lpstr>Presentación de PowerPoint</vt:lpstr>
      <vt:lpstr>Presentación de PowerPoint</vt:lpstr>
      <vt:lpstr>¿Cuál es el único Mandamiento que tiene estas tres características?</vt:lpstr>
      <vt:lpstr>Presentación de PowerPoint</vt:lpstr>
      <vt:lpstr>Presentación de PowerPoint</vt:lpstr>
      <vt:lpstr>Presentación de PowerPoint</vt:lpstr>
      <vt:lpstr>¡Ya vimos según la Biblia, cual es el sello de Dios! Ahora beamos, ¿Cuál es la marca de la Bestia?</vt:lpstr>
      <vt:lpstr>Y tratará de cambiar los tiempos y la Ley Daniel 7:25.</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MICROCHIP EN LA PROFECÍA DE APOC.13:15,16</dc:title>
  <dc:creator>FAMILIA FIERRO CH</dc:creator>
  <cp:lastModifiedBy>FAMILIA FIERRO CH</cp:lastModifiedBy>
  <cp:revision>92</cp:revision>
  <dcterms:created xsi:type="dcterms:W3CDTF">2012-12-10T10:57:16Z</dcterms:created>
  <dcterms:modified xsi:type="dcterms:W3CDTF">2012-12-22T20:29:51Z</dcterms:modified>
</cp:coreProperties>
</file>